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321" r:id="rId2"/>
    <p:sldId id="312" r:id="rId3"/>
    <p:sldId id="256" r:id="rId4"/>
    <p:sldId id="257" r:id="rId5"/>
    <p:sldId id="258" r:id="rId6"/>
    <p:sldId id="260" r:id="rId7"/>
    <p:sldId id="261" r:id="rId8"/>
    <p:sldId id="265" r:id="rId9"/>
    <p:sldId id="266" r:id="rId10"/>
    <p:sldId id="269" r:id="rId11"/>
    <p:sldId id="319" r:id="rId12"/>
    <p:sldId id="316" r:id="rId13"/>
    <p:sldId id="317" r:id="rId14"/>
    <p:sldId id="318" r:id="rId15"/>
    <p:sldId id="262" r:id="rId16"/>
    <p:sldId id="264" r:id="rId17"/>
    <p:sldId id="310" r:id="rId18"/>
    <p:sldId id="267" r:id="rId19"/>
    <p:sldId id="311" r:id="rId20"/>
    <p:sldId id="273" r:id="rId21"/>
    <p:sldId id="274" r:id="rId22"/>
    <p:sldId id="275" r:id="rId23"/>
    <p:sldId id="276" r:id="rId24"/>
    <p:sldId id="278" r:id="rId25"/>
    <p:sldId id="279" r:id="rId26"/>
    <p:sldId id="282" r:id="rId27"/>
    <p:sldId id="308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1" r:id="rId45"/>
    <p:sldId id="302" r:id="rId46"/>
    <p:sldId id="303" r:id="rId47"/>
    <p:sldId id="304" r:id="rId48"/>
    <p:sldId id="309" r:id="rId49"/>
    <p:sldId id="305" r:id="rId50"/>
    <p:sldId id="306" r:id="rId51"/>
    <p:sldId id="307" r:id="rId52"/>
  </p:sldIdLst>
  <p:sldSz cx="9144000" cy="6858000" type="screen4x3"/>
  <p:notesSz cx="6858000" cy="9144000"/>
  <p:custDataLst>
    <p:tags r:id="rId54"/>
  </p:custDataLst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 indent="2286000">
      <a:defRPr>
        <a:latin typeface="Arial"/>
        <a:ea typeface="Arial"/>
        <a:cs typeface="Arial"/>
        <a:sym typeface="Arial"/>
      </a:defRPr>
    </a:lvl6pPr>
    <a:lvl7pPr indent="2743200">
      <a:defRPr>
        <a:latin typeface="Arial"/>
        <a:ea typeface="Arial"/>
        <a:cs typeface="Arial"/>
        <a:sym typeface="Arial"/>
      </a:defRPr>
    </a:lvl7pPr>
    <a:lvl8pPr indent="3200400">
      <a:defRPr>
        <a:latin typeface="Arial"/>
        <a:ea typeface="Arial"/>
        <a:cs typeface="Arial"/>
        <a:sym typeface="Arial"/>
      </a:defRPr>
    </a:lvl8pPr>
    <a:lvl9pPr indent="3657600"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9D2"/>
          </a:solidFill>
        </a:fill>
      </a:tcStyle>
    </a:wholeTbl>
    <a:band2H>
      <a:tcTxStyle/>
      <a:tcStyle>
        <a:tcBdr/>
        <a:fill>
          <a:solidFill>
            <a:srgbClr val="FFFCE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EF66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EF66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EF66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EF66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EF6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1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9782807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EVM</a:t>
            </a:r>
          </a:p>
          <a:p>
            <a:r>
              <a:rPr lang="en-US" dirty="0" smtClean="0"/>
              <a:t>4 eyes</a:t>
            </a:r>
          </a:p>
          <a:p>
            <a:r>
              <a:rPr lang="en-US" dirty="0" smtClean="0"/>
              <a:t>Maroon five (Jackson 5)</a:t>
            </a:r>
          </a:p>
          <a:p>
            <a:r>
              <a:rPr lang="en-US" dirty="0" smtClean="0"/>
              <a:t>6 cylinder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20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2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Shallow breathing sends stress signals to your brain</a:t>
            </a:r>
          </a:p>
          <a:p>
            <a:pPr lvl="0" defTabSz="914400">
              <a:lnSpc>
                <a:spcPct val="100000"/>
              </a:lnSpc>
              <a:defRPr sz="1800"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290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</a:t>
            </a:r>
            <a:r>
              <a:rPr lang="en-US" baseline="0" dirty="0" smtClean="0"/>
              <a:t> Time Magazine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805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HALT: hungry, angry, lonely, tired</a:t>
            </a:r>
          </a:p>
        </p:txBody>
      </p:sp>
    </p:spTree>
    <p:extLst>
      <p:ext uri="{BB962C8B-B14F-4D97-AF65-F5344CB8AC3E}">
        <p14:creationId xmlns:p14="http://schemas.microsoft.com/office/powerpoint/2010/main" val="81303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0638" y="12700"/>
            <a:ext cx="8896351" cy="678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96" y="0"/>
                </a:moveTo>
                <a:lnTo>
                  <a:pt x="0" y="5819"/>
                </a:lnTo>
                <a:lnTo>
                  <a:pt x="11757" y="21600"/>
                </a:lnTo>
                <a:lnTo>
                  <a:pt x="21600" y="6715"/>
                </a:lnTo>
                <a:lnTo>
                  <a:pt x="15296" y="0"/>
                </a:lnTo>
                <a:close/>
              </a:path>
            </a:pathLst>
          </a:custGeom>
          <a:solidFill>
            <a:srgbClr val="FFEF66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grpSp>
        <p:nvGrpSpPr>
          <p:cNvPr id="62" name="Group 62"/>
          <p:cNvGrpSpPr/>
          <p:nvPr/>
        </p:nvGrpSpPr>
        <p:grpSpPr>
          <a:xfrm>
            <a:off x="195263" y="234950"/>
            <a:ext cx="3787775" cy="1778000"/>
            <a:chOff x="0" y="0"/>
            <a:chExt cx="3787774" cy="1777999"/>
          </a:xfrm>
        </p:grpSpPr>
        <p:sp>
          <p:nvSpPr>
            <p:cNvPr id="53" name="Shape 53"/>
            <p:cNvSpPr/>
            <p:nvPr/>
          </p:nvSpPr>
          <p:spPr>
            <a:xfrm>
              <a:off x="85724" y="46037"/>
              <a:ext cx="3571876" cy="161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609"/>
                  </a:moveTo>
                  <a:lnTo>
                    <a:pt x="19315" y="16591"/>
                  </a:lnTo>
                  <a:lnTo>
                    <a:pt x="15125" y="10957"/>
                  </a:lnTo>
                  <a:lnTo>
                    <a:pt x="1931" y="0"/>
                  </a:lnTo>
                  <a:lnTo>
                    <a:pt x="626" y="1043"/>
                  </a:lnTo>
                  <a:lnTo>
                    <a:pt x="0" y="4330"/>
                  </a:lnTo>
                  <a:lnTo>
                    <a:pt x="762" y="8087"/>
                  </a:lnTo>
                  <a:lnTo>
                    <a:pt x="15506" y="21339"/>
                  </a:lnTo>
                  <a:lnTo>
                    <a:pt x="18744" y="20504"/>
                  </a:lnTo>
                  <a:lnTo>
                    <a:pt x="21355" y="21600"/>
                  </a:lnTo>
                  <a:lnTo>
                    <a:pt x="21600" y="20609"/>
                  </a:ln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68262" y="179387"/>
              <a:ext cx="3562351" cy="1598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6" y="0"/>
                  </a:moveTo>
                  <a:lnTo>
                    <a:pt x="18127" y="13655"/>
                  </a:lnTo>
                  <a:lnTo>
                    <a:pt x="19448" y="16785"/>
                  </a:lnTo>
                  <a:lnTo>
                    <a:pt x="21600" y="20837"/>
                  </a:lnTo>
                  <a:lnTo>
                    <a:pt x="21314" y="21600"/>
                  </a:lnTo>
                  <a:lnTo>
                    <a:pt x="18386" y="20705"/>
                  </a:lnTo>
                  <a:lnTo>
                    <a:pt x="15594" y="21337"/>
                  </a:lnTo>
                  <a:lnTo>
                    <a:pt x="572" y="7840"/>
                  </a:lnTo>
                  <a:lnTo>
                    <a:pt x="0" y="3946"/>
                  </a:lnTo>
                  <a:lnTo>
                    <a:pt x="626" y="842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557212" y="311150"/>
              <a:ext cx="2362201" cy="1458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98"/>
                  </a:moveTo>
                  <a:lnTo>
                    <a:pt x="18985" y="21600"/>
                  </a:lnTo>
                  <a:lnTo>
                    <a:pt x="19335" y="15441"/>
                  </a:lnTo>
                  <a:lnTo>
                    <a:pt x="21600" y="12202"/>
                  </a:lnTo>
                  <a:lnTo>
                    <a:pt x="1606" y="0"/>
                  </a:lnTo>
                  <a:lnTo>
                    <a:pt x="0" y="3672"/>
                  </a:lnTo>
                  <a:lnTo>
                    <a:pt x="0" y="9398"/>
                  </a:lnTo>
                  <a:close/>
                </a:path>
              </a:pathLst>
            </a:custGeom>
            <a:solidFill>
              <a:srgbClr val="FFB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61" name="Group 61"/>
            <p:cNvGrpSpPr/>
            <p:nvPr/>
          </p:nvGrpSpPr>
          <p:grpSpPr>
            <a:xfrm>
              <a:off x="0" y="0"/>
              <a:ext cx="3787775" cy="1716088"/>
              <a:chOff x="0" y="0"/>
              <a:chExt cx="3787774" cy="1716087"/>
            </a:xfrm>
          </p:grpSpPr>
          <p:sp>
            <p:nvSpPr>
              <p:cNvPr id="56" name="Shape 56"/>
              <p:cNvSpPr/>
              <p:nvPr/>
            </p:nvSpPr>
            <p:spPr>
              <a:xfrm>
                <a:off x="2987675" y="1247775"/>
                <a:ext cx="336551" cy="339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840" y="0"/>
                    </a:moveTo>
                    <a:lnTo>
                      <a:pt x="5760" y="8240"/>
                    </a:lnTo>
                    <a:lnTo>
                      <a:pt x="0" y="21600"/>
                    </a:lnTo>
                    <a:lnTo>
                      <a:pt x="11520" y="19977"/>
                    </a:lnTo>
                    <a:lnTo>
                      <a:pt x="14832" y="10488"/>
                    </a:lnTo>
                    <a:lnTo>
                      <a:pt x="21600" y="3371"/>
                    </a:lnTo>
                    <a:lnTo>
                      <a:pt x="158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0" y="0"/>
                <a:ext cx="3787775" cy="1716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1" y="0"/>
                    </a:moveTo>
                    <a:lnTo>
                      <a:pt x="808" y="1276"/>
                    </a:lnTo>
                    <a:lnTo>
                      <a:pt x="0" y="5105"/>
                    </a:lnTo>
                    <a:lnTo>
                      <a:pt x="859" y="8787"/>
                    </a:lnTo>
                    <a:lnTo>
                      <a:pt x="15161" y="21281"/>
                    </a:lnTo>
                    <a:lnTo>
                      <a:pt x="18239" y="20495"/>
                    </a:lnTo>
                    <a:lnTo>
                      <a:pt x="20728" y="21600"/>
                    </a:lnTo>
                    <a:lnTo>
                      <a:pt x="21600" y="19833"/>
                    </a:lnTo>
                    <a:lnTo>
                      <a:pt x="19266" y="16298"/>
                    </a:lnTo>
                    <a:lnTo>
                      <a:pt x="18316" y="12567"/>
                    </a:lnTo>
                    <a:lnTo>
                      <a:pt x="17560" y="12935"/>
                    </a:lnTo>
                    <a:lnTo>
                      <a:pt x="18457" y="16298"/>
                    </a:lnTo>
                    <a:lnTo>
                      <a:pt x="20240" y="19882"/>
                    </a:lnTo>
                    <a:lnTo>
                      <a:pt x="18124" y="19317"/>
                    </a:lnTo>
                    <a:lnTo>
                      <a:pt x="15636" y="19980"/>
                    </a:lnTo>
                    <a:lnTo>
                      <a:pt x="16097" y="15955"/>
                    </a:lnTo>
                    <a:lnTo>
                      <a:pt x="17162" y="13205"/>
                    </a:lnTo>
                    <a:lnTo>
                      <a:pt x="15918" y="13549"/>
                    </a:lnTo>
                    <a:lnTo>
                      <a:pt x="14943" y="16151"/>
                    </a:lnTo>
                    <a:lnTo>
                      <a:pt x="14610" y="19415"/>
                    </a:lnTo>
                    <a:lnTo>
                      <a:pt x="1372" y="7609"/>
                    </a:lnTo>
                    <a:lnTo>
                      <a:pt x="1026" y="5277"/>
                    </a:lnTo>
                    <a:lnTo>
                      <a:pt x="1321" y="2332"/>
                    </a:lnTo>
                    <a:lnTo>
                      <a:pt x="2783" y="0"/>
                    </a:lnTo>
                    <a:lnTo>
                      <a:pt x="20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8" name="Shape 58"/>
              <p:cNvSpPr/>
              <p:nvPr/>
            </p:nvSpPr>
            <p:spPr>
              <a:xfrm>
                <a:off x="319087" y="15874"/>
                <a:ext cx="2676526" cy="974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5" y="0"/>
                    </a:moveTo>
                    <a:lnTo>
                      <a:pt x="21600" y="21168"/>
                    </a:lnTo>
                    <a:lnTo>
                      <a:pt x="19531" y="21600"/>
                    </a:lnTo>
                    <a:lnTo>
                      <a:pt x="0" y="1166"/>
                    </a:lnTo>
                    <a:lnTo>
                      <a:pt x="18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454025" y="163512"/>
                <a:ext cx="360363" cy="650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60" y="0"/>
                    </a:moveTo>
                    <a:lnTo>
                      <a:pt x="2565" y="6835"/>
                    </a:lnTo>
                    <a:lnTo>
                      <a:pt x="0" y="14830"/>
                    </a:lnTo>
                    <a:lnTo>
                      <a:pt x="4455" y="20246"/>
                    </a:lnTo>
                    <a:lnTo>
                      <a:pt x="12690" y="21600"/>
                    </a:lnTo>
                    <a:lnTo>
                      <a:pt x="10260" y="9930"/>
                    </a:lnTo>
                    <a:lnTo>
                      <a:pt x="21600" y="1096"/>
                    </a:lnTo>
                    <a:lnTo>
                      <a:pt x="156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1147762" y="615950"/>
                <a:ext cx="1096963" cy="577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8" y="2481"/>
                    </a:moveTo>
                    <a:lnTo>
                      <a:pt x="7067" y="4816"/>
                    </a:lnTo>
                    <a:lnTo>
                      <a:pt x="14312" y="9997"/>
                    </a:lnTo>
                    <a:lnTo>
                      <a:pt x="19436" y="17732"/>
                    </a:lnTo>
                    <a:lnTo>
                      <a:pt x="14400" y="16784"/>
                    </a:lnTo>
                    <a:lnTo>
                      <a:pt x="6140" y="10654"/>
                    </a:lnTo>
                    <a:lnTo>
                      <a:pt x="2209" y="5838"/>
                    </a:lnTo>
                    <a:lnTo>
                      <a:pt x="4726" y="11895"/>
                    </a:lnTo>
                    <a:lnTo>
                      <a:pt x="12015" y="19703"/>
                    </a:lnTo>
                    <a:lnTo>
                      <a:pt x="20584" y="21600"/>
                    </a:lnTo>
                    <a:lnTo>
                      <a:pt x="21600" y="16346"/>
                    </a:lnTo>
                    <a:lnTo>
                      <a:pt x="17404" y="8757"/>
                    </a:lnTo>
                    <a:lnTo>
                      <a:pt x="7509" y="1241"/>
                    </a:lnTo>
                    <a:lnTo>
                      <a:pt x="0" y="0"/>
                    </a:lnTo>
                    <a:lnTo>
                      <a:pt x="618" y="248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grpSp>
        <p:nvGrpSpPr>
          <p:cNvPr id="72" name="Group 72"/>
          <p:cNvGrpSpPr/>
          <p:nvPr/>
        </p:nvGrpSpPr>
        <p:grpSpPr>
          <a:xfrm>
            <a:off x="7797604" y="4318442"/>
            <a:ext cx="979880" cy="1159579"/>
            <a:chOff x="0" y="0"/>
            <a:chExt cx="979878" cy="1159577"/>
          </a:xfrm>
        </p:grpSpPr>
        <p:sp>
          <p:nvSpPr>
            <p:cNvPr id="63" name="Shape 63"/>
            <p:cNvSpPr/>
            <p:nvPr/>
          </p:nvSpPr>
          <p:spPr>
            <a:xfrm rot="7320405">
              <a:off x="-4568" y="342457"/>
              <a:ext cx="998539" cy="465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609"/>
                  </a:moveTo>
                  <a:lnTo>
                    <a:pt x="19315" y="16591"/>
                  </a:lnTo>
                  <a:lnTo>
                    <a:pt x="15125" y="10957"/>
                  </a:lnTo>
                  <a:lnTo>
                    <a:pt x="1931" y="0"/>
                  </a:lnTo>
                  <a:lnTo>
                    <a:pt x="626" y="1043"/>
                  </a:lnTo>
                  <a:lnTo>
                    <a:pt x="0" y="4330"/>
                  </a:lnTo>
                  <a:lnTo>
                    <a:pt x="762" y="8087"/>
                  </a:lnTo>
                  <a:lnTo>
                    <a:pt x="15506" y="21339"/>
                  </a:lnTo>
                  <a:lnTo>
                    <a:pt x="18744" y="20504"/>
                  </a:lnTo>
                  <a:lnTo>
                    <a:pt x="21355" y="21600"/>
                  </a:lnTo>
                  <a:lnTo>
                    <a:pt x="21600" y="20609"/>
                  </a:ln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" name="Shape 64"/>
            <p:cNvSpPr/>
            <p:nvPr/>
          </p:nvSpPr>
          <p:spPr>
            <a:xfrm rot="7320405">
              <a:off x="-29968" y="321820"/>
              <a:ext cx="995364" cy="46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6" y="0"/>
                  </a:moveTo>
                  <a:lnTo>
                    <a:pt x="18127" y="13655"/>
                  </a:lnTo>
                  <a:lnTo>
                    <a:pt x="19448" y="16785"/>
                  </a:lnTo>
                  <a:lnTo>
                    <a:pt x="21600" y="20837"/>
                  </a:lnTo>
                  <a:lnTo>
                    <a:pt x="21314" y="21600"/>
                  </a:lnTo>
                  <a:lnTo>
                    <a:pt x="18386" y="20705"/>
                  </a:lnTo>
                  <a:lnTo>
                    <a:pt x="15594" y="21337"/>
                  </a:lnTo>
                  <a:lnTo>
                    <a:pt x="572" y="7840"/>
                  </a:lnTo>
                  <a:lnTo>
                    <a:pt x="0" y="3946"/>
                  </a:lnTo>
                  <a:lnTo>
                    <a:pt x="626" y="842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703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7320405">
              <a:off x="139895" y="305945"/>
              <a:ext cx="660401" cy="420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98"/>
                  </a:moveTo>
                  <a:lnTo>
                    <a:pt x="18985" y="21600"/>
                  </a:lnTo>
                  <a:lnTo>
                    <a:pt x="19335" y="15441"/>
                  </a:lnTo>
                  <a:lnTo>
                    <a:pt x="21600" y="12202"/>
                  </a:lnTo>
                  <a:lnTo>
                    <a:pt x="1606" y="0"/>
                  </a:lnTo>
                  <a:lnTo>
                    <a:pt x="0" y="3672"/>
                  </a:lnTo>
                  <a:lnTo>
                    <a:pt x="0" y="9398"/>
                  </a:lnTo>
                  <a:close/>
                </a:path>
              </a:pathLst>
            </a:custGeom>
            <a:solidFill>
              <a:srgbClr val="FFB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71" name="Group 71"/>
            <p:cNvGrpSpPr/>
            <p:nvPr/>
          </p:nvGrpSpPr>
          <p:grpSpPr>
            <a:xfrm>
              <a:off x="0" y="-1"/>
              <a:ext cx="979879" cy="1159579"/>
              <a:chOff x="0" y="0"/>
              <a:chExt cx="979878" cy="1159577"/>
            </a:xfrm>
          </p:grpSpPr>
          <p:sp>
            <p:nvSpPr>
              <p:cNvPr id="66" name="Shape 66"/>
              <p:cNvSpPr/>
              <p:nvPr/>
            </p:nvSpPr>
            <p:spPr>
              <a:xfrm rot="7320405">
                <a:off x="119258" y="745682"/>
                <a:ext cx="93663" cy="96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840" y="0"/>
                    </a:moveTo>
                    <a:lnTo>
                      <a:pt x="5760" y="8240"/>
                    </a:lnTo>
                    <a:lnTo>
                      <a:pt x="0" y="21600"/>
                    </a:lnTo>
                    <a:lnTo>
                      <a:pt x="11520" y="19977"/>
                    </a:lnTo>
                    <a:lnTo>
                      <a:pt x="14832" y="10488"/>
                    </a:lnTo>
                    <a:lnTo>
                      <a:pt x="21600" y="3371"/>
                    </a:lnTo>
                    <a:lnTo>
                      <a:pt x="158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67" name="Shape 67"/>
              <p:cNvSpPr/>
              <p:nvPr/>
            </p:nvSpPr>
            <p:spPr>
              <a:xfrm rot="7320404">
                <a:off x="-39493" y="332932"/>
                <a:ext cx="1058864" cy="4937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1" y="0"/>
                    </a:moveTo>
                    <a:lnTo>
                      <a:pt x="808" y="1276"/>
                    </a:lnTo>
                    <a:lnTo>
                      <a:pt x="0" y="5105"/>
                    </a:lnTo>
                    <a:lnTo>
                      <a:pt x="859" y="8787"/>
                    </a:lnTo>
                    <a:lnTo>
                      <a:pt x="15161" y="21281"/>
                    </a:lnTo>
                    <a:lnTo>
                      <a:pt x="18239" y="20495"/>
                    </a:lnTo>
                    <a:lnTo>
                      <a:pt x="20728" y="21600"/>
                    </a:lnTo>
                    <a:lnTo>
                      <a:pt x="21600" y="19833"/>
                    </a:lnTo>
                    <a:lnTo>
                      <a:pt x="19266" y="16298"/>
                    </a:lnTo>
                    <a:lnTo>
                      <a:pt x="18316" y="12567"/>
                    </a:lnTo>
                    <a:lnTo>
                      <a:pt x="17560" y="12935"/>
                    </a:lnTo>
                    <a:lnTo>
                      <a:pt x="18457" y="16298"/>
                    </a:lnTo>
                    <a:lnTo>
                      <a:pt x="20240" y="19882"/>
                    </a:lnTo>
                    <a:lnTo>
                      <a:pt x="18124" y="19317"/>
                    </a:lnTo>
                    <a:lnTo>
                      <a:pt x="15636" y="19980"/>
                    </a:lnTo>
                    <a:lnTo>
                      <a:pt x="16097" y="15955"/>
                    </a:lnTo>
                    <a:lnTo>
                      <a:pt x="17162" y="13205"/>
                    </a:lnTo>
                    <a:lnTo>
                      <a:pt x="15918" y="13549"/>
                    </a:lnTo>
                    <a:lnTo>
                      <a:pt x="14943" y="16151"/>
                    </a:lnTo>
                    <a:lnTo>
                      <a:pt x="14610" y="19415"/>
                    </a:lnTo>
                    <a:lnTo>
                      <a:pt x="1372" y="7609"/>
                    </a:lnTo>
                    <a:lnTo>
                      <a:pt x="1026" y="5277"/>
                    </a:lnTo>
                    <a:lnTo>
                      <a:pt x="1321" y="2332"/>
                    </a:lnTo>
                    <a:lnTo>
                      <a:pt x="2783" y="0"/>
                    </a:lnTo>
                    <a:lnTo>
                      <a:pt x="20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68" name="Shape 68"/>
              <p:cNvSpPr/>
              <p:nvPr/>
            </p:nvSpPr>
            <p:spPr>
              <a:xfrm rot="7320405">
                <a:off x="238320" y="439295"/>
                <a:ext cx="749301" cy="279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5" y="0"/>
                    </a:moveTo>
                    <a:lnTo>
                      <a:pt x="21600" y="21168"/>
                    </a:lnTo>
                    <a:lnTo>
                      <a:pt x="19531" y="21600"/>
                    </a:lnTo>
                    <a:lnTo>
                      <a:pt x="0" y="1166"/>
                    </a:lnTo>
                    <a:lnTo>
                      <a:pt x="18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69" name="Shape 69"/>
              <p:cNvSpPr/>
              <p:nvPr/>
            </p:nvSpPr>
            <p:spPr>
              <a:xfrm rot="7320405">
                <a:off x="717745" y="242445"/>
                <a:ext cx="100014" cy="187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60" y="0"/>
                    </a:moveTo>
                    <a:lnTo>
                      <a:pt x="2565" y="6835"/>
                    </a:lnTo>
                    <a:lnTo>
                      <a:pt x="0" y="14830"/>
                    </a:lnTo>
                    <a:lnTo>
                      <a:pt x="4455" y="20246"/>
                    </a:lnTo>
                    <a:lnTo>
                      <a:pt x="12690" y="21600"/>
                    </a:lnTo>
                    <a:lnTo>
                      <a:pt x="10260" y="9930"/>
                    </a:lnTo>
                    <a:lnTo>
                      <a:pt x="21600" y="1096"/>
                    </a:lnTo>
                    <a:lnTo>
                      <a:pt x="156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0" name="Shape 70"/>
              <p:cNvSpPr/>
              <p:nvPr/>
            </p:nvSpPr>
            <p:spPr>
              <a:xfrm rot="7320405">
                <a:off x="357383" y="444057"/>
                <a:ext cx="306388" cy="165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8" y="2481"/>
                    </a:moveTo>
                    <a:lnTo>
                      <a:pt x="7067" y="4816"/>
                    </a:lnTo>
                    <a:lnTo>
                      <a:pt x="14312" y="9997"/>
                    </a:lnTo>
                    <a:lnTo>
                      <a:pt x="19436" y="17732"/>
                    </a:lnTo>
                    <a:lnTo>
                      <a:pt x="14400" y="16784"/>
                    </a:lnTo>
                    <a:lnTo>
                      <a:pt x="6140" y="10654"/>
                    </a:lnTo>
                    <a:lnTo>
                      <a:pt x="2209" y="5838"/>
                    </a:lnTo>
                    <a:lnTo>
                      <a:pt x="4726" y="11895"/>
                    </a:lnTo>
                    <a:lnTo>
                      <a:pt x="12015" y="19703"/>
                    </a:lnTo>
                    <a:lnTo>
                      <a:pt x="20584" y="21600"/>
                    </a:lnTo>
                    <a:lnTo>
                      <a:pt x="21600" y="16346"/>
                    </a:lnTo>
                    <a:lnTo>
                      <a:pt x="17404" y="8757"/>
                    </a:lnTo>
                    <a:lnTo>
                      <a:pt x="7509" y="1241"/>
                    </a:lnTo>
                    <a:lnTo>
                      <a:pt x="0" y="0"/>
                    </a:lnTo>
                    <a:lnTo>
                      <a:pt x="618" y="248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sp>
        <p:nvSpPr>
          <p:cNvPr id="73" name="Shape 73"/>
          <p:cNvSpPr/>
          <p:nvPr/>
        </p:nvSpPr>
        <p:spPr>
          <a:xfrm>
            <a:off x="901700" y="5054600"/>
            <a:ext cx="6807200" cy="723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0" extrusionOk="0">
                <a:moveTo>
                  <a:pt x="0" y="0"/>
                </a:moveTo>
                <a:cubicBezTo>
                  <a:pt x="685" y="2024"/>
                  <a:pt x="2801" y="10918"/>
                  <a:pt x="4110" y="12047"/>
                </a:cubicBezTo>
                <a:cubicBezTo>
                  <a:pt x="5420" y="13176"/>
                  <a:pt x="6987" y="5835"/>
                  <a:pt x="7858" y="6776"/>
                </a:cubicBezTo>
                <a:cubicBezTo>
                  <a:pt x="8730" y="7718"/>
                  <a:pt x="8689" y="17647"/>
                  <a:pt x="9349" y="17694"/>
                </a:cubicBezTo>
                <a:cubicBezTo>
                  <a:pt x="10009" y="17741"/>
                  <a:pt x="10397" y="6541"/>
                  <a:pt x="11807" y="7153"/>
                </a:cubicBezTo>
                <a:cubicBezTo>
                  <a:pt x="13218" y="7765"/>
                  <a:pt x="16180" y="21600"/>
                  <a:pt x="17812" y="21459"/>
                </a:cubicBezTo>
                <a:cubicBezTo>
                  <a:pt x="19444" y="21318"/>
                  <a:pt x="20980" y="8847"/>
                  <a:pt x="21600" y="6400"/>
                </a:cubicBezTo>
              </a:path>
            </a:pathLst>
          </a:custGeom>
          <a:ln w="76200">
            <a:solidFill>
              <a:srgbClr val="703DFF"/>
            </a:solidFill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" name="Shape 74"/>
          <p:cNvSpPr/>
          <p:nvPr/>
        </p:nvSpPr>
        <p:spPr>
          <a:xfrm>
            <a:off x="4076700" y="1953791"/>
            <a:ext cx="889000" cy="357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74" extrusionOk="0">
                <a:moveTo>
                  <a:pt x="0" y="1554"/>
                </a:moveTo>
                <a:cubicBezTo>
                  <a:pt x="3934" y="6684"/>
                  <a:pt x="7907" y="11904"/>
                  <a:pt x="10800" y="11634"/>
                </a:cubicBezTo>
                <a:cubicBezTo>
                  <a:pt x="13693" y="11364"/>
                  <a:pt x="15467" y="-1326"/>
                  <a:pt x="17280" y="114"/>
                </a:cubicBezTo>
                <a:cubicBezTo>
                  <a:pt x="19093" y="1554"/>
                  <a:pt x="20867" y="16764"/>
                  <a:pt x="21600" y="20274"/>
                </a:cubicBezTo>
              </a:path>
            </a:pathLst>
          </a:custGeom>
          <a:ln w="114300">
            <a:solidFill>
              <a:srgbClr val="FF0000"/>
            </a:solidFill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1371600" y="0"/>
            <a:ext cx="6400800" cy="378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400">
                <a:solidFill>
                  <a:srgbClr val="FF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Title Text</a:t>
            </a:r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xfrm>
            <a:off x="1549400" y="4051300"/>
            <a:ext cx="6032500" cy="2717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600"/>
              </a:spcBef>
              <a:buSzTx/>
              <a:buNone/>
              <a:defRPr sz="2800">
                <a:effectLst>
                  <a:outerShdw blurRad="38100" dist="38100" dir="2700000" rotWithShape="0">
                    <a:srgbClr val="C0C0C0"/>
                  </a:outerShdw>
                </a:effectLst>
              </a:defRPr>
            </a:lvl1pPr>
            <a:lvl2pPr marL="742950" indent="-285750" algn="ctr">
              <a:spcBef>
                <a:spcPts val="600"/>
              </a:spcBef>
              <a:defRPr sz="2800">
                <a:effectLst>
                  <a:outerShdw blurRad="38100" dist="38100" dir="2700000" rotWithShape="0">
                    <a:srgbClr val="C0C0C0"/>
                  </a:outerShdw>
                </a:effectLst>
              </a:defRPr>
            </a:lvl2pPr>
            <a:lvl3pPr marL="1181100" indent="-266700" algn="ctr">
              <a:spcBef>
                <a:spcPts val="600"/>
              </a:spcBef>
              <a:defRPr sz="2800">
                <a:effectLst>
                  <a:outerShdw blurRad="38100" dist="38100" dir="2700000" rotWithShape="0">
                    <a:srgbClr val="C0C0C0"/>
                  </a:outerShdw>
                </a:effectLst>
              </a:defRPr>
            </a:lvl3pPr>
            <a:lvl4pPr marL="1691639" indent="-320039" algn="ctr">
              <a:spcBef>
                <a:spcPts val="600"/>
              </a:spcBef>
              <a:defRPr sz="2800">
                <a:effectLst>
                  <a:outerShdw blurRad="38100" dist="38100" dir="2700000" rotWithShape="0">
                    <a:srgbClr val="C0C0C0"/>
                  </a:outerShdw>
                </a:effectLst>
              </a:defRPr>
            </a:lvl4pPr>
            <a:lvl5pPr marL="2148839" indent="-320039" algn="ctr">
              <a:spcBef>
                <a:spcPts val="600"/>
              </a:spcBef>
              <a:defRPr sz="2800">
                <a:effectLst>
                  <a:outerShdw blurRad="38100" dist="38100" dir="2700000" rotWithShape="0">
                    <a:srgbClr val="C0C0C0"/>
                  </a:outerShdw>
                </a:effectLst>
              </a:defRPr>
            </a:lvl5pPr>
          </a:lstStyle>
          <a:p>
            <a:pPr lvl="0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Body Level One</a:t>
            </a:r>
          </a:p>
          <a:p>
            <a:pPr lvl="1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Body Level Two</a:t>
            </a:r>
          </a:p>
          <a:p>
            <a:pPr lvl="2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Body Level Three</a:t>
            </a:r>
          </a:p>
          <a:p>
            <a:pPr lvl="3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Body Level Four</a:t>
            </a:r>
          </a:p>
          <a:p>
            <a:pPr lvl="4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Body Level Five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6553200" y="6248400"/>
            <a:ext cx="1905000" cy="288824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6457950" y="0"/>
            <a:ext cx="1924050" cy="54864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xfrm>
            <a:off x="685800" y="152400"/>
            <a:ext cx="5619750" cy="6705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3771900" cy="50292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4040188" cy="75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02" name="Shape 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rot="18427436">
            <a:off x="7777957" y="-15081"/>
            <a:ext cx="1162051" cy="20843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537"/>
                </a:moveTo>
                <a:lnTo>
                  <a:pt x="19085" y="469"/>
                </a:lnTo>
                <a:lnTo>
                  <a:pt x="16674" y="0"/>
                </a:lnTo>
                <a:lnTo>
                  <a:pt x="818" y="16472"/>
                </a:lnTo>
                <a:lnTo>
                  <a:pt x="818" y="18916"/>
                </a:lnTo>
                <a:lnTo>
                  <a:pt x="0" y="21278"/>
                </a:lnTo>
                <a:lnTo>
                  <a:pt x="536" y="21600"/>
                </a:lnTo>
                <a:lnTo>
                  <a:pt x="3281" y="19660"/>
                </a:lnTo>
                <a:lnTo>
                  <a:pt x="5506" y="18916"/>
                </a:lnTo>
                <a:lnTo>
                  <a:pt x="21600" y="2537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3" name="Shape 3"/>
          <p:cNvSpPr/>
          <p:nvPr/>
        </p:nvSpPr>
        <p:spPr>
          <a:xfrm rot="18427436">
            <a:off x="7865268" y="24606"/>
            <a:ext cx="1165226" cy="20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4" y="0"/>
                </a:moveTo>
                <a:lnTo>
                  <a:pt x="965" y="16537"/>
                </a:lnTo>
                <a:lnTo>
                  <a:pt x="972" y="18672"/>
                </a:lnTo>
                <a:lnTo>
                  <a:pt x="0" y="21192"/>
                </a:lnTo>
                <a:lnTo>
                  <a:pt x="371" y="21600"/>
                </a:lnTo>
                <a:lnTo>
                  <a:pt x="3131" y="19553"/>
                </a:lnTo>
                <a:lnTo>
                  <a:pt x="5662" y="18783"/>
                </a:lnTo>
                <a:lnTo>
                  <a:pt x="21600" y="2497"/>
                </a:lnTo>
                <a:lnTo>
                  <a:pt x="19211" y="560"/>
                </a:lnTo>
                <a:lnTo>
                  <a:pt x="17014" y="0"/>
                </a:lnTo>
                <a:close/>
              </a:path>
            </a:pathLst>
          </a:custGeom>
          <a:solidFill>
            <a:srgbClr val="703D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" name="Shape 4"/>
          <p:cNvSpPr/>
          <p:nvPr/>
        </p:nvSpPr>
        <p:spPr>
          <a:xfrm rot="18427436">
            <a:off x="7831138" y="192088"/>
            <a:ext cx="1025526" cy="157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329"/>
                </a:moveTo>
                <a:lnTo>
                  <a:pt x="3644" y="19858"/>
                </a:lnTo>
                <a:lnTo>
                  <a:pt x="6208" y="21600"/>
                </a:lnTo>
                <a:lnTo>
                  <a:pt x="21600" y="3103"/>
                </a:lnTo>
                <a:lnTo>
                  <a:pt x="17864" y="638"/>
                </a:lnTo>
                <a:lnTo>
                  <a:pt x="16008" y="0"/>
                </a:lnTo>
                <a:lnTo>
                  <a:pt x="0" y="19329"/>
                </a:lnTo>
                <a:close/>
              </a:path>
            </a:pathLst>
          </a:custGeom>
          <a:solidFill>
            <a:srgbClr val="FFB80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grpSp>
        <p:nvGrpSpPr>
          <p:cNvPr id="31" name="Group 31"/>
          <p:cNvGrpSpPr/>
          <p:nvPr/>
        </p:nvGrpSpPr>
        <p:grpSpPr>
          <a:xfrm>
            <a:off x="7938" y="5540375"/>
            <a:ext cx="1784351" cy="1246188"/>
            <a:chOff x="0" y="0"/>
            <a:chExt cx="1784350" cy="1246187"/>
          </a:xfrm>
        </p:grpSpPr>
        <p:sp>
          <p:nvSpPr>
            <p:cNvPr id="5" name="Shape 5"/>
            <p:cNvSpPr/>
            <p:nvPr/>
          </p:nvSpPr>
          <p:spPr>
            <a:xfrm>
              <a:off x="30162" y="23812"/>
              <a:ext cx="1728789" cy="1030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46" y="20968"/>
                  </a:moveTo>
                  <a:lnTo>
                    <a:pt x="14089" y="18405"/>
                  </a:lnTo>
                  <a:lnTo>
                    <a:pt x="13206" y="7938"/>
                  </a:lnTo>
                  <a:lnTo>
                    <a:pt x="21223" y="5492"/>
                  </a:lnTo>
                  <a:lnTo>
                    <a:pt x="21600" y="3378"/>
                  </a:lnTo>
                  <a:lnTo>
                    <a:pt x="20826" y="1664"/>
                  </a:lnTo>
                  <a:lnTo>
                    <a:pt x="12660" y="3511"/>
                  </a:lnTo>
                  <a:lnTo>
                    <a:pt x="12095" y="533"/>
                  </a:lnTo>
                  <a:lnTo>
                    <a:pt x="10765" y="0"/>
                  </a:lnTo>
                  <a:lnTo>
                    <a:pt x="9505" y="466"/>
                  </a:lnTo>
                  <a:lnTo>
                    <a:pt x="8811" y="1764"/>
                  </a:lnTo>
                  <a:lnTo>
                    <a:pt x="9297" y="4743"/>
                  </a:lnTo>
                  <a:lnTo>
                    <a:pt x="6548" y="7339"/>
                  </a:lnTo>
                  <a:lnTo>
                    <a:pt x="9753" y="7871"/>
                  </a:lnTo>
                  <a:lnTo>
                    <a:pt x="11033" y="14794"/>
                  </a:lnTo>
                  <a:lnTo>
                    <a:pt x="1399" y="7805"/>
                  </a:lnTo>
                  <a:lnTo>
                    <a:pt x="456" y="8470"/>
                  </a:lnTo>
                  <a:lnTo>
                    <a:pt x="0" y="10584"/>
                  </a:lnTo>
                  <a:lnTo>
                    <a:pt x="546" y="12963"/>
                  </a:lnTo>
                  <a:lnTo>
                    <a:pt x="11301" y="21434"/>
                  </a:lnTo>
                  <a:lnTo>
                    <a:pt x="13672" y="20901"/>
                  </a:lnTo>
                  <a:lnTo>
                    <a:pt x="15577" y="21600"/>
                  </a:lnTo>
                  <a:lnTo>
                    <a:pt x="15746" y="20968"/>
                  </a:ln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" name="Shape 6"/>
            <p:cNvSpPr/>
            <p:nvPr/>
          </p:nvSpPr>
          <p:spPr>
            <a:xfrm>
              <a:off x="1614487" y="146050"/>
              <a:ext cx="112713" cy="204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86"/>
                  </a:moveTo>
                  <a:lnTo>
                    <a:pt x="18126" y="0"/>
                  </a:lnTo>
                  <a:lnTo>
                    <a:pt x="21600" y="19507"/>
                  </a:lnTo>
                  <a:lnTo>
                    <a:pt x="1208" y="21600"/>
                  </a:lnTo>
                  <a:lnTo>
                    <a:pt x="0" y="586"/>
                  </a:lnTo>
                  <a:close/>
                </a:path>
              </a:pathLst>
            </a:custGeom>
            <a:solidFill>
              <a:srgbClr val="FFEF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23812" y="450850"/>
              <a:ext cx="1257301" cy="65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6" y="0"/>
                  </a:moveTo>
                  <a:lnTo>
                    <a:pt x="18127" y="13655"/>
                  </a:lnTo>
                  <a:lnTo>
                    <a:pt x="19448" y="16785"/>
                  </a:lnTo>
                  <a:lnTo>
                    <a:pt x="21600" y="20837"/>
                  </a:lnTo>
                  <a:lnTo>
                    <a:pt x="21314" y="21600"/>
                  </a:lnTo>
                  <a:lnTo>
                    <a:pt x="18386" y="20705"/>
                  </a:lnTo>
                  <a:lnTo>
                    <a:pt x="15594" y="21337"/>
                  </a:lnTo>
                  <a:lnTo>
                    <a:pt x="572" y="7840"/>
                  </a:lnTo>
                  <a:lnTo>
                    <a:pt x="0" y="3946"/>
                  </a:lnTo>
                  <a:lnTo>
                    <a:pt x="626" y="842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x="196849" y="504825"/>
              <a:ext cx="833439" cy="593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98"/>
                  </a:moveTo>
                  <a:lnTo>
                    <a:pt x="18985" y="21600"/>
                  </a:lnTo>
                  <a:lnTo>
                    <a:pt x="19335" y="15441"/>
                  </a:lnTo>
                  <a:lnTo>
                    <a:pt x="21600" y="12202"/>
                  </a:lnTo>
                  <a:lnTo>
                    <a:pt x="1606" y="0"/>
                  </a:lnTo>
                  <a:lnTo>
                    <a:pt x="0" y="3672"/>
                  </a:lnTo>
                  <a:lnTo>
                    <a:pt x="0" y="9398"/>
                  </a:lnTo>
                  <a:close/>
                </a:path>
              </a:pathLst>
            </a:custGeom>
            <a:solidFill>
              <a:srgbClr val="FFB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762000" y="66675"/>
              <a:ext cx="214313" cy="19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10"/>
                  </a:moveTo>
                  <a:lnTo>
                    <a:pt x="12706" y="0"/>
                  </a:lnTo>
                  <a:lnTo>
                    <a:pt x="19932" y="3227"/>
                  </a:lnTo>
                  <a:lnTo>
                    <a:pt x="21600" y="12458"/>
                  </a:lnTo>
                  <a:lnTo>
                    <a:pt x="13024" y="13085"/>
                  </a:lnTo>
                  <a:lnTo>
                    <a:pt x="2541" y="21600"/>
                  </a:lnTo>
                  <a:lnTo>
                    <a:pt x="0" y="2510"/>
                  </a:lnTo>
                  <a:close/>
                </a:path>
              </a:pathLst>
            </a:custGeom>
            <a:solidFill>
              <a:srgbClr val="00B2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1009650" y="1068387"/>
              <a:ext cx="120650" cy="17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86"/>
                  </a:moveTo>
                  <a:lnTo>
                    <a:pt x="21600" y="21600"/>
                  </a:lnTo>
                  <a:lnTo>
                    <a:pt x="0" y="771"/>
                  </a:lnTo>
                  <a:lnTo>
                    <a:pt x="10232" y="0"/>
                  </a:lnTo>
                  <a:lnTo>
                    <a:pt x="21600" y="386"/>
                  </a:lnTo>
                  <a:close/>
                </a:path>
              </a:pathLst>
            </a:custGeom>
            <a:solidFill>
              <a:srgbClr val="00B2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792162" y="185737"/>
              <a:ext cx="306388" cy="60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262"/>
                  </a:moveTo>
                  <a:lnTo>
                    <a:pt x="4868" y="0"/>
                  </a:lnTo>
                  <a:lnTo>
                    <a:pt x="12982" y="170"/>
                  </a:lnTo>
                  <a:lnTo>
                    <a:pt x="21600" y="21600"/>
                  </a:lnTo>
                  <a:lnTo>
                    <a:pt x="15612" y="20356"/>
                  </a:lnTo>
                  <a:lnTo>
                    <a:pt x="8506" y="19140"/>
                  </a:lnTo>
                  <a:lnTo>
                    <a:pt x="0" y="2262"/>
                  </a:lnTo>
                  <a:close/>
                </a:path>
              </a:pathLst>
            </a:custGeom>
            <a:solidFill>
              <a:srgbClr val="FFB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1052512" y="158750"/>
              <a:ext cx="577851" cy="2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2" y="0"/>
                  </a:moveTo>
                  <a:lnTo>
                    <a:pt x="0" y="6579"/>
                  </a:lnTo>
                  <a:lnTo>
                    <a:pt x="831" y="21600"/>
                  </a:lnTo>
                  <a:lnTo>
                    <a:pt x="21214" y="14710"/>
                  </a:lnTo>
                  <a:lnTo>
                    <a:pt x="21600" y="2669"/>
                  </a:lnTo>
                  <a:lnTo>
                    <a:pt x="20532" y="0"/>
                  </a:lnTo>
                  <a:close/>
                </a:path>
              </a:pathLst>
            </a:custGeom>
            <a:solidFill>
              <a:srgbClr val="FFB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542925" y="322262"/>
              <a:ext cx="247650" cy="106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31" y="0"/>
                  </a:moveTo>
                  <a:lnTo>
                    <a:pt x="0" y="12480"/>
                  </a:lnTo>
                  <a:lnTo>
                    <a:pt x="21600" y="21600"/>
                  </a:lnTo>
                  <a:lnTo>
                    <a:pt x="18831" y="0"/>
                  </a:lnTo>
                  <a:close/>
                </a:path>
              </a:pathLst>
            </a:custGeom>
            <a:solidFill>
              <a:srgbClr val="FFEF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0" name="Group 30"/>
            <p:cNvGrpSpPr/>
            <p:nvPr/>
          </p:nvGrpSpPr>
          <p:grpSpPr>
            <a:xfrm>
              <a:off x="0" y="0"/>
              <a:ext cx="1784350" cy="1238251"/>
              <a:chOff x="0" y="0"/>
              <a:chExt cx="1784350" cy="1238250"/>
            </a:xfrm>
          </p:grpSpPr>
          <p:grpSp>
            <p:nvGrpSpPr>
              <p:cNvPr id="17" name="Group 17"/>
              <p:cNvGrpSpPr/>
              <p:nvPr/>
            </p:nvGrpSpPr>
            <p:grpSpPr>
              <a:xfrm>
                <a:off x="784225" y="114300"/>
                <a:ext cx="869951" cy="1123951"/>
                <a:chOff x="0" y="0"/>
                <a:chExt cx="869950" cy="1123950"/>
              </a:xfrm>
            </p:grpSpPr>
            <p:sp>
              <p:nvSpPr>
                <p:cNvPr id="14" name="Shape 14"/>
                <p:cNvSpPr/>
                <p:nvPr/>
              </p:nvSpPr>
              <p:spPr>
                <a:xfrm>
                  <a:off x="0" y="39687"/>
                  <a:ext cx="249238" cy="1381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3207"/>
                      </a:moveTo>
                      <a:lnTo>
                        <a:pt x="7867" y="1234"/>
                      </a:lnTo>
                      <a:lnTo>
                        <a:pt x="14699" y="0"/>
                      </a:lnTo>
                      <a:lnTo>
                        <a:pt x="20151" y="3333"/>
                      </a:lnTo>
                      <a:lnTo>
                        <a:pt x="21600" y="11232"/>
                      </a:lnTo>
                      <a:lnTo>
                        <a:pt x="11525" y="8270"/>
                      </a:lnTo>
                      <a:lnTo>
                        <a:pt x="5107" y="12466"/>
                      </a:lnTo>
                      <a:lnTo>
                        <a:pt x="897" y="21600"/>
                      </a:lnTo>
                      <a:lnTo>
                        <a:pt x="0" y="1320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" name="Shape 15"/>
                <p:cNvSpPr/>
                <p:nvPr/>
              </p:nvSpPr>
              <p:spPr>
                <a:xfrm>
                  <a:off x="217487" y="912812"/>
                  <a:ext cx="182563" cy="2111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248"/>
                      </a:moveTo>
                      <a:lnTo>
                        <a:pt x="15026" y="21600"/>
                      </a:lnTo>
                      <a:lnTo>
                        <a:pt x="21600" y="20382"/>
                      </a:lnTo>
                      <a:lnTo>
                        <a:pt x="20943" y="1380"/>
                      </a:lnTo>
                      <a:lnTo>
                        <a:pt x="15590" y="0"/>
                      </a:lnTo>
                      <a:lnTo>
                        <a:pt x="16810" y="15997"/>
                      </a:lnTo>
                      <a:lnTo>
                        <a:pt x="6668" y="325"/>
                      </a:lnTo>
                      <a:lnTo>
                        <a:pt x="0" y="32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" name="Shape 16"/>
                <p:cNvSpPr/>
                <p:nvPr/>
              </p:nvSpPr>
              <p:spPr>
                <a:xfrm>
                  <a:off x="801687" y="-1"/>
                  <a:ext cx="68264" cy="1857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754"/>
                      </a:moveTo>
                      <a:lnTo>
                        <a:pt x="8938" y="8585"/>
                      </a:lnTo>
                      <a:lnTo>
                        <a:pt x="10924" y="14215"/>
                      </a:lnTo>
                      <a:lnTo>
                        <a:pt x="6703" y="21600"/>
                      </a:lnTo>
                      <a:lnTo>
                        <a:pt x="19862" y="20308"/>
                      </a:lnTo>
                      <a:lnTo>
                        <a:pt x="21600" y="10708"/>
                      </a:lnTo>
                      <a:lnTo>
                        <a:pt x="11421" y="0"/>
                      </a:lnTo>
                      <a:lnTo>
                        <a:pt x="0" y="17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  <p:sp>
            <p:nvSpPr>
              <p:cNvPr id="18" name="Shape 18"/>
              <p:cNvSpPr/>
              <p:nvPr/>
            </p:nvSpPr>
            <p:spPr>
              <a:xfrm>
                <a:off x="112712" y="384175"/>
                <a:ext cx="944563" cy="396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5" y="0"/>
                    </a:moveTo>
                    <a:lnTo>
                      <a:pt x="21600" y="21168"/>
                    </a:lnTo>
                    <a:lnTo>
                      <a:pt x="19531" y="21600"/>
                    </a:lnTo>
                    <a:lnTo>
                      <a:pt x="0" y="1166"/>
                    </a:lnTo>
                    <a:lnTo>
                      <a:pt x="18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9" name="Shape 19"/>
              <p:cNvSpPr/>
              <p:nvPr/>
            </p:nvSpPr>
            <p:spPr>
              <a:xfrm>
                <a:off x="404812" y="628650"/>
                <a:ext cx="387351" cy="234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8" y="2481"/>
                    </a:moveTo>
                    <a:lnTo>
                      <a:pt x="7067" y="4816"/>
                    </a:lnTo>
                    <a:lnTo>
                      <a:pt x="14312" y="9997"/>
                    </a:lnTo>
                    <a:lnTo>
                      <a:pt x="19436" y="17732"/>
                    </a:lnTo>
                    <a:lnTo>
                      <a:pt x="14400" y="16784"/>
                    </a:lnTo>
                    <a:lnTo>
                      <a:pt x="6140" y="10654"/>
                    </a:lnTo>
                    <a:lnTo>
                      <a:pt x="2209" y="5838"/>
                    </a:lnTo>
                    <a:lnTo>
                      <a:pt x="4726" y="11895"/>
                    </a:lnTo>
                    <a:lnTo>
                      <a:pt x="12015" y="19703"/>
                    </a:lnTo>
                    <a:lnTo>
                      <a:pt x="20584" y="21600"/>
                    </a:lnTo>
                    <a:lnTo>
                      <a:pt x="21600" y="16346"/>
                    </a:lnTo>
                    <a:lnTo>
                      <a:pt x="17404" y="8757"/>
                    </a:lnTo>
                    <a:lnTo>
                      <a:pt x="7509" y="1241"/>
                    </a:lnTo>
                    <a:lnTo>
                      <a:pt x="0" y="0"/>
                    </a:lnTo>
                    <a:lnTo>
                      <a:pt x="618" y="248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0" name="Shape 20"/>
              <p:cNvSpPr/>
              <p:nvPr/>
            </p:nvSpPr>
            <p:spPr>
              <a:xfrm>
                <a:off x="889000" y="301625"/>
                <a:ext cx="169863" cy="377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34" y="0"/>
                    </a:moveTo>
                    <a:lnTo>
                      <a:pt x="9228" y="1130"/>
                    </a:lnTo>
                    <a:lnTo>
                      <a:pt x="8113" y="8676"/>
                    </a:lnTo>
                    <a:lnTo>
                      <a:pt x="10749" y="14777"/>
                    </a:lnTo>
                    <a:lnTo>
                      <a:pt x="21600" y="20380"/>
                    </a:lnTo>
                    <a:lnTo>
                      <a:pt x="9837" y="21600"/>
                    </a:lnTo>
                    <a:lnTo>
                      <a:pt x="3042" y="15545"/>
                    </a:lnTo>
                    <a:lnTo>
                      <a:pt x="0" y="2576"/>
                    </a:lnTo>
                    <a:lnTo>
                      <a:pt x="24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29" name="Group 29"/>
              <p:cNvGrpSpPr/>
              <p:nvPr/>
            </p:nvGrpSpPr>
            <p:grpSpPr>
              <a:xfrm>
                <a:off x="0" y="0"/>
                <a:ext cx="1784350" cy="1076326"/>
                <a:chOff x="0" y="0"/>
                <a:chExt cx="1784350" cy="1076325"/>
              </a:xfrm>
            </p:grpSpPr>
            <p:sp>
              <p:nvSpPr>
                <p:cNvPr id="21" name="Shape 21"/>
                <p:cNvSpPr/>
                <p:nvPr/>
              </p:nvSpPr>
              <p:spPr>
                <a:xfrm>
                  <a:off x="1054100" y="885825"/>
                  <a:ext cx="119063" cy="1381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840" y="0"/>
                      </a:moveTo>
                      <a:lnTo>
                        <a:pt x="5760" y="8240"/>
                      </a:lnTo>
                      <a:lnTo>
                        <a:pt x="0" y="21600"/>
                      </a:lnTo>
                      <a:lnTo>
                        <a:pt x="11520" y="19977"/>
                      </a:lnTo>
                      <a:lnTo>
                        <a:pt x="14832" y="10488"/>
                      </a:lnTo>
                      <a:lnTo>
                        <a:pt x="21600" y="3371"/>
                      </a:lnTo>
                      <a:lnTo>
                        <a:pt x="158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" name="Shape 22"/>
                <p:cNvSpPr/>
                <p:nvPr/>
              </p:nvSpPr>
              <p:spPr>
                <a:xfrm>
                  <a:off x="0" y="377825"/>
                  <a:ext cx="1336675" cy="6985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01" y="0"/>
                      </a:moveTo>
                      <a:lnTo>
                        <a:pt x="808" y="1276"/>
                      </a:lnTo>
                      <a:lnTo>
                        <a:pt x="0" y="5105"/>
                      </a:lnTo>
                      <a:lnTo>
                        <a:pt x="859" y="8787"/>
                      </a:lnTo>
                      <a:lnTo>
                        <a:pt x="15161" y="21281"/>
                      </a:lnTo>
                      <a:lnTo>
                        <a:pt x="18239" y="20495"/>
                      </a:lnTo>
                      <a:lnTo>
                        <a:pt x="20728" y="21600"/>
                      </a:lnTo>
                      <a:lnTo>
                        <a:pt x="21600" y="19833"/>
                      </a:lnTo>
                      <a:lnTo>
                        <a:pt x="19266" y="16298"/>
                      </a:lnTo>
                      <a:lnTo>
                        <a:pt x="18316" y="12567"/>
                      </a:lnTo>
                      <a:lnTo>
                        <a:pt x="17560" y="12935"/>
                      </a:lnTo>
                      <a:lnTo>
                        <a:pt x="18457" y="16298"/>
                      </a:lnTo>
                      <a:lnTo>
                        <a:pt x="20240" y="19882"/>
                      </a:lnTo>
                      <a:lnTo>
                        <a:pt x="18124" y="19317"/>
                      </a:lnTo>
                      <a:lnTo>
                        <a:pt x="15636" y="19980"/>
                      </a:lnTo>
                      <a:lnTo>
                        <a:pt x="16097" y="15955"/>
                      </a:lnTo>
                      <a:lnTo>
                        <a:pt x="17162" y="13205"/>
                      </a:lnTo>
                      <a:lnTo>
                        <a:pt x="15918" y="13549"/>
                      </a:lnTo>
                      <a:lnTo>
                        <a:pt x="14943" y="16151"/>
                      </a:lnTo>
                      <a:lnTo>
                        <a:pt x="14610" y="19415"/>
                      </a:lnTo>
                      <a:lnTo>
                        <a:pt x="1372" y="7609"/>
                      </a:lnTo>
                      <a:lnTo>
                        <a:pt x="1026" y="5277"/>
                      </a:lnTo>
                      <a:lnTo>
                        <a:pt x="1321" y="2332"/>
                      </a:lnTo>
                      <a:lnTo>
                        <a:pt x="2783" y="0"/>
                      </a:lnTo>
                      <a:lnTo>
                        <a:pt x="200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" name="Shape 23"/>
                <p:cNvSpPr/>
                <p:nvPr/>
              </p:nvSpPr>
              <p:spPr>
                <a:xfrm>
                  <a:off x="160337" y="444500"/>
                  <a:ext cx="127001" cy="2651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660" y="0"/>
                      </a:moveTo>
                      <a:lnTo>
                        <a:pt x="2565" y="6835"/>
                      </a:lnTo>
                      <a:lnTo>
                        <a:pt x="0" y="14830"/>
                      </a:lnTo>
                      <a:lnTo>
                        <a:pt x="4455" y="20246"/>
                      </a:lnTo>
                      <a:lnTo>
                        <a:pt x="12690" y="21600"/>
                      </a:lnTo>
                      <a:lnTo>
                        <a:pt x="10260" y="9930"/>
                      </a:lnTo>
                      <a:lnTo>
                        <a:pt x="21600" y="1096"/>
                      </a:lnTo>
                      <a:lnTo>
                        <a:pt x="1566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" name="Shape 24"/>
                <p:cNvSpPr/>
                <p:nvPr/>
              </p:nvSpPr>
              <p:spPr>
                <a:xfrm>
                  <a:off x="704850" y="0"/>
                  <a:ext cx="511175" cy="942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7335" y="16291"/>
                      </a:moveTo>
                      <a:lnTo>
                        <a:pt x="0" y="2255"/>
                      </a:lnTo>
                      <a:lnTo>
                        <a:pt x="2725" y="691"/>
                      </a:lnTo>
                      <a:lnTo>
                        <a:pt x="8680" y="0"/>
                      </a:lnTo>
                      <a:lnTo>
                        <a:pt x="13424" y="1036"/>
                      </a:lnTo>
                      <a:lnTo>
                        <a:pt x="21600" y="21600"/>
                      </a:lnTo>
                      <a:lnTo>
                        <a:pt x="18673" y="19836"/>
                      </a:lnTo>
                      <a:lnTo>
                        <a:pt x="11944" y="1764"/>
                      </a:lnTo>
                      <a:lnTo>
                        <a:pt x="7604" y="1109"/>
                      </a:lnTo>
                      <a:lnTo>
                        <a:pt x="4004" y="1345"/>
                      </a:lnTo>
                      <a:lnTo>
                        <a:pt x="2557" y="2564"/>
                      </a:lnTo>
                      <a:lnTo>
                        <a:pt x="10295" y="16800"/>
                      </a:lnTo>
                      <a:lnTo>
                        <a:pt x="7335" y="162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" name="Shape 25"/>
                <p:cNvSpPr/>
                <p:nvPr/>
              </p:nvSpPr>
              <p:spPr>
                <a:xfrm>
                  <a:off x="909637" y="254000"/>
                  <a:ext cx="152401" cy="4000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157"/>
                      </a:moveTo>
                      <a:lnTo>
                        <a:pt x="8550" y="8314"/>
                      </a:lnTo>
                      <a:lnTo>
                        <a:pt x="12712" y="13629"/>
                      </a:lnTo>
                      <a:lnTo>
                        <a:pt x="13050" y="21600"/>
                      </a:lnTo>
                      <a:lnTo>
                        <a:pt x="21600" y="21600"/>
                      </a:lnTo>
                      <a:lnTo>
                        <a:pt x="21038" y="15429"/>
                      </a:lnTo>
                      <a:lnTo>
                        <a:pt x="18225" y="8914"/>
                      </a:lnTo>
                      <a:lnTo>
                        <a:pt x="11138" y="2529"/>
                      </a:lnTo>
                      <a:lnTo>
                        <a:pt x="7088" y="0"/>
                      </a:lnTo>
                      <a:lnTo>
                        <a:pt x="0" y="11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" name="Shape 26"/>
                <p:cNvSpPr/>
                <p:nvPr/>
              </p:nvSpPr>
              <p:spPr>
                <a:xfrm>
                  <a:off x="512762" y="222250"/>
                  <a:ext cx="309563" cy="2143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449" y="0"/>
                      </a:moveTo>
                      <a:lnTo>
                        <a:pt x="14234" y="1365"/>
                      </a:lnTo>
                      <a:lnTo>
                        <a:pt x="14012" y="5300"/>
                      </a:lnTo>
                      <a:lnTo>
                        <a:pt x="0" y="13570"/>
                      </a:lnTo>
                      <a:lnTo>
                        <a:pt x="0" y="17826"/>
                      </a:lnTo>
                      <a:lnTo>
                        <a:pt x="15729" y="18147"/>
                      </a:lnTo>
                      <a:lnTo>
                        <a:pt x="17723" y="21600"/>
                      </a:lnTo>
                      <a:lnTo>
                        <a:pt x="21600" y="21359"/>
                      </a:lnTo>
                      <a:lnTo>
                        <a:pt x="21212" y="15257"/>
                      </a:lnTo>
                      <a:lnTo>
                        <a:pt x="6425" y="14132"/>
                      </a:lnTo>
                      <a:lnTo>
                        <a:pt x="18443" y="7146"/>
                      </a:lnTo>
                      <a:lnTo>
                        <a:pt x="1644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" name="Shape 27"/>
                <p:cNvSpPr/>
                <p:nvPr/>
              </p:nvSpPr>
              <p:spPr>
                <a:xfrm>
                  <a:off x="1036637" y="76200"/>
                  <a:ext cx="747713" cy="3365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6674"/>
                      </a:moveTo>
                      <a:lnTo>
                        <a:pt x="19810" y="0"/>
                      </a:lnTo>
                      <a:lnTo>
                        <a:pt x="21256" y="3974"/>
                      </a:lnTo>
                      <a:lnTo>
                        <a:pt x="21600" y="9221"/>
                      </a:lnTo>
                      <a:lnTo>
                        <a:pt x="20728" y="14366"/>
                      </a:lnTo>
                      <a:lnTo>
                        <a:pt x="1308" y="21600"/>
                      </a:lnTo>
                      <a:lnTo>
                        <a:pt x="1217" y="19562"/>
                      </a:lnTo>
                      <a:lnTo>
                        <a:pt x="19810" y="12328"/>
                      </a:lnTo>
                      <a:lnTo>
                        <a:pt x="20498" y="7387"/>
                      </a:lnTo>
                      <a:lnTo>
                        <a:pt x="19282" y="2904"/>
                      </a:lnTo>
                      <a:lnTo>
                        <a:pt x="0" y="9425"/>
                      </a:lnTo>
                      <a:lnTo>
                        <a:pt x="0" y="667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" name="Shape 28"/>
                <p:cNvSpPr/>
                <p:nvPr/>
              </p:nvSpPr>
              <p:spPr>
                <a:xfrm>
                  <a:off x="1130300" y="184150"/>
                  <a:ext cx="388938" cy="1365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5732"/>
                      </a:moveTo>
                      <a:lnTo>
                        <a:pt x="2921" y="21600"/>
                      </a:lnTo>
                      <a:lnTo>
                        <a:pt x="9826" y="20726"/>
                      </a:lnTo>
                      <a:lnTo>
                        <a:pt x="18502" y="14483"/>
                      </a:lnTo>
                      <a:lnTo>
                        <a:pt x="21600" y="5244"/>
                      </a:lnTo>
                      <a:lnTo>
                        <a:pt x="19608" y="250"/>
                      </a:lnTo>
                      <a:lnTo>
                        <a:pt x="11198" y="0"/>
                      </a:lnTo>
                      <a:lnTo>
                        <a:pt x="4869" y="1498"/>
                      </a:lnTo>
                      <a:lnTo>
                        <a:pt x="664" y="9489"/>
                      </a:lnTo>
                      <a:lnTo>
                        <a:pt x="4957" y="11861"/>
                      </a:lnTo>
                      <a:lnTo>
                        <a:pt x="12172" y="6617"/>
                      </a:lnTo>
                      <a:lnTo>
                        <a:pt x="18413" y="6617"/>
                      </a:lnTo>
                      <a:lnTo>
                        <a:pt x="11862" y="13734"/>
                      </a:lnTo>
                      <a:lnTo>
                        <a:pt x="6285" y="15732"/>
                      </a:lnTo>
                      <a:lnTo>
                        <a:pt x="0" y="15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</p:grpSp>
      </p:grpSp>
      <p:grpSp>
        <p:nvGrpSpPr>
          <p:cNvPr id="34" name="Group 34"/>
          <p:cNvGrpSpPr/>
          <p:nvPr/>
        </p:nvGrpSpPr>
        <p:grpSpPr>
          <a:xfrm>
            <a:off x="8680449" y="2116138"/>
            <a:ext cx="385765" cy="4308476"/>
            <a:chOff x="0" y="0"/>
            <a:chExt cx="385763" cy="4308475"/>
          </a:xfrm>
        </p:grpSpPr>
        <p:sp>
          <p:nvSpPr>
            <p:cNvPr id="32" name="Shape 32"/>
            <p:cNvSpPr/>
            <p:nvPr/>
          </p:nvSpPr>
          <p:spPr>
            <a:xfrm flipH="1">
              <a:off x="-1" y="2043112"/>
              <a:ext cx="325439" cy="2265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62" y="20873"/>
                  </a:moveTo>
                  <a:lnTo>
                    <a:pt x="10632" y="19477"/>
                  </a:lnTo>
                  <a:lnTo>
                    <a:pt x="8925" y="18406"/>
                  </a:lnTo>
                  <a:lnTo>
                    <a:pt x="10380" y="16812"/>
                  </a:lnTo>
                  <a:lnTo>
                    <a:pt x="16536" y="14887"/>
                  </a:lnTo>
                  <a:lnTo>
                    <a:pt x="17935" y="13690"/>
                  </a:lnTo>
                  <a:lnTo>
                    <a:pt x="16536" y="12883"/>
                  </a:lnTo>
                  <a:lnTo>
                    <a:pt x="11220" y="12295"/>
                  </a:lnTo>
                  <a:lnTo>
                    <a:pt x="10101" y="11554"/>
                  </a:lnTo>
                  <a:lnTo>
                    <a:pt x="12031" y="10496"/>
                  </a:lnTo>
                  <a:lnTo>
                    <a:pt x="20733" y="7645"/>
                  </a:lnTo>
                  <a:lnTo>
                    <a:pt x="21600" y="6250"/>
                  </a:lnTo>
                  <a:lnTo>
                    <a:pt x="19362" y="4715"/>
                  </a:lnTo>
                  <a:lnTo>
                    <a:pt x="12031" y="3988"/>
                  </a:lnTo>
                  <a:lnTo>
                    <a:pt x="5596" y="2791"/>
                  </a:lnTo>
                  <a:lnTo>
                    <a:pt x="0" y="0"/>
                  </a:lnTo>
                  <a:lnTo>
                    <a:pt x="811" y="2526"/>
                  </a:lnTo>
                  <a:lnTo>
                    <a:pt x="5008" y="4048"/>
                  </a:lnTo>
                  <a:lnTo>
                    <a:pt x="10632" y="4980"/>
                  </a:lnTo>
                  <a:lnTo>
                    <a:pt x="16816" y="5509"/>
                  </a:lnTo>
                  <a:lnTo>
                    <a:pt x="17123" y="6905"/>
                  </a:lnTo>
                  <a:lnTo>
                    <a:pt x="13990" y="8373"/>
                  </a:lnTo>
                  <a:lnTo>
                    <a:pt x="6715" y="10965"/>
                  </a:lnTo>
                  <a:lnTo>
                    <a:pt x="6435" y="12625"/>
                  </a:lnTo>
                  <a:lnTo>
                    <a:pt x="13178" y="13551"/>
                  </a:lnTo>
                  <a:lnTo>
                    <a:pt x="12870" y="14418"/>
                  </a:lnTo>
                  <a:lnTo>
                    <a:pt x="6967" y="16217"/>
                  </a:lnTo>
                  <a:lnTo>
                    <a:pt x="4477" y="17943"/>
                  </a:lnTo>
                  <a:lnTo>
                    <a:pt x="6715" y="19801"/>
                  </a:lnTo>
                  <a:lnTo>
                    <a:pt x="12031" y="20793"/>
                  </a:lnTo>
                  <a:lnTo>
                    <a:pt x="18774" y="21600"/>
                  </a:lnTo>
                  <a:lnTo>
                    <a:pt x="19362" y="20873"/>
                  </a:lnTo>
                  <a:close/>
                </a:path>
              </a:pathLst>
            </a:custGeom>
            <a:solidFill>
              <a:srgbClr val="703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flipH="1">
              <a:off x="60325" y="0"/>
              <a:ext cx="325439" cy="259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62" y="20873"/>
                  </a:moveTo>
                  <a:lnTo>
                    <a:pt x="10632" y="19477"/>
                  </a:lnTo>
                  <a:lnTo>
                    <a:pt x="8925" y="18406"/>
                  </a:lnTo>
                  <a:lnTo>
                    <a:pt x="10380" y="16812"/>
                  </a:lnTo>
                  <a:lnTo>
                    <a:pt x="16536" y="14887"/>
                  </a:lnTo>
                  <a:lnTo>
                    <a:pt x="17935" y="13690"/>
                  </a:lnTo>
                  <a:lnTo>
                    <a:pt x="16536" y="12883"/>
                  </a:lnTo>
                  <a:lnTo>
                    <a:pt x="11220" y="12295"/>
                  </a:lnTo>
                  <a:lnTo>
                    <a:pt x="10101" y="11554"/>
                  </a:lnTo>
                  <a:lnTo>
                    <a:pt x="12031" y="10496"/>
                  </a:lnTo>
                  <a:lnTo>
                    <a:pt x="20733" y="7645"/>
                  </a:lnTo>
                  <a:lnTo>
                    <a:pt x="21600" y="6250"/>
                  </a:lnTo>
                  <a:lnTo>
                    <a:pt x="19362" y="4715"/>
                  </a:lnTo>
                  <a:lnTo>
                    <a:pt x="12031" y="3988"/>
                  </a:lnTo>
                  <a:lnTo>
                    <a:pt x="5596" y="2791"/>
                  </a:lnTo>
                  <a:lnTo>
                    <a:pt x="0" y="0"/>
                  </a:lnTo>
                  <a:lnTo>
                    <a:pt x="811" y="2526"/>
                  </a:lnTo>
                  <a:lnTo>
                    <a:pt x="5008" y="4048"/>
                  </a:lnTo>
                  <a:lnTo>
                    <a:pt x="10632" y="4980"/>
                  </a:lnTo>
                  <a:lnTo>
                    <a:pt x="16816" y="5509"/>
                  </a:lnTo>
                  <a:lnTo>
                    <a:pt x="17123" y="6905"/>
                  </a:lnTo>
                  <a:lnTo>
                    <a:pt x="13990" y="8373"/>
                  </a:lnTo>
                  <a:lnTo>
                    <a:pt x="6715" y="10965"/>
                  </a:lnTo>
                  <a:lnTo>
                    <a:pt x="6435" y="12625"/>
                  </a:lnTo>
                  <a:lnTo>
                    <a:pt x="13178" y="13551"/>
                  </a:lnTo>
                  <a:lnTo>
                    <a:pt x="12870" y="14418"/>
                  </a:lnTo>
                  <a:lnTo>
                    <a:pt x="6967" y="16217"/>
                  </a:lnTo>
                  <a:lnTo>
                    <a:pt x="4477" y="17943"/>
                  </a:lnTo>
                  <a:lnTo>
                    <a:pt x="6715" y="19801"/>
                  </a:lnTo>
                  <a:lnTo>
                    <a:pt x="12031" y="20793"/>
                  </a:lnTo>
                  <a:lnTo>
                    <a:pt x="18774" y="21600"/>
                  </a:lnTo>
                  <a:lnTo>
                    <a:pt x="19362" y="20873"/>
                  </a:lnTo>
                  <a:close/>
                </a:path>
              </a:pathLst>
            </a:custGeom>
            <a:solidFill>
              <a:srgbClr val="703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171452" y="-86945"/>
            <a:ext cx="2427445" cy="2247166"/>
            <a:chOff x="0" y="0"/>
            <a:chExt cx="2427443" cy="2247164"/>
          </a:xfrm>
        </p:grpSpPr>
        <p:grpSp>
          <p:nvGrpSpPr>
            <p:cNvPr id="45" name="Group 45"/>
            <p:cNvGrpSpPr/>
            <p:nvPr/>
          </p:nvGrpSpPr>
          <p:grpSpPr>
            <a:xfrm>
              <a:off x="-1" y="-1"/>
              <a:ext cx="2427445" cy="2247166"/>
              <a:chOff x="0" y="0"/>
              <a:chExt cx="2427443" cy="2247164"/>
            </a:xfrm>
          </p:grpSpPr>
          <p:sp>
            <p:nvSpPr>
              <p:cNvPr id="35" name="Shape 35"/>
              <p:cNvSpPr/>
              <p:nvPr/>
            </p:nvSpPr>
            <p:spPr>
              <a:xfrm rot="18427436">
                <a:off x="1448671" y="1810969"/>
                <a:ext cx="98426" cy="457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44" y="241"/>
                    </a:moveTo>
                    <a:lnTo>
                      <a:pt x="11549" y="9165"/>
                    </a:lnTo>
                    <a:lnTo>
                      <a:pt x="0" y="21600"/>
                    </a:lnTo>
                    <a:lnTo>
                      <a:pt x="6965" y="21144"/>
                    </a:lnTo>
                    <a:lnTo>
                      <a:pt x="19220" y="10076"/>
                    </a:lnTo>
                    <a:lnTo>
                      <a:pt x="21600" y="0"/>
                    </a:lnTo>
                    <a:lnTo>
                      <a:pt x="10844" y="24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44" name="Group 44"/>
              <p:cNvGrpSpPr/>
              <p:nvPr/>
            </p:nvGrpSpPr>
            <p:grpSpPr>
              <a:xfrm>
                <a:off x="-1" y="-1"/>
                <a:ext cx="2427445" cy="2247166"/>
                <a:chOff x="0" y="0"/>
                <a:chExt cx="2427443" cy="2247164"/>
              </a:xfrm>
            </p:grpSpPr>
            <p:sp>
              <p:nvSpPr>
                <p:cNvPr id="36" name="Shape 36"/>
                <p:cNvSpPr/>
                <p:nvPr/>
              </p:nvSpPr>
              <p:spPr>
                <a:xfrm rot="18427436">
                  <a:off x="712071" y="199657"/>
                  <a:ext cx="242889" cy="198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0657" y="11388"/>
                      </a:lnTo>
                      <a:lnTo>
                        <a:pt x="17881" y="21600"/>
                      </a:lnTo>
                      <a:lnTo>
                        <a:pt x="21600" y="8665"/>
                      </a:lnTo>
                      <a:lnTo>
                        <a:pt x="12838" y="557"/>
                      </a:lnTo>
                      <a:lnTo>
                        <a:pt x="16593" y="11388"/>
                      </a:lnTo>
                      <a:lnTo>
                        <a:pt x="4685" y="10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7" name="Shape 37"/>
                <p:cNvSpPr/>
                <p:nvPr/>
              </p:nvSpPr>
              <p:spPr>
                <a:xfrm rot="18427436">
                  <a:off x="856534" y="599707"/>
                  <a:ext cx="427038" cy="695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043" y="2265"/>
                      </a:moveTo>
                      <a:lnTo>
                        <a:pt x="9846" y="6181"/>
                      </a:lnTo>
                      <a:lnTo>
                        <a:pt x="3309" y="13381"/>
                      </a:lnTo>
                      <a:lnTo>
                        <a:pt x="0" y="19335"/>
                      </a:lnTo>
                      <a:lnTo>
                        <a:pt x="1198" y="21600"/>
                      </a:lnTo>
                      <a:lnTo>
                        <a:pt x="5319" y="21091"/>
                      </a:lnTo>
                      <a:lnTo>
                        <a:pt x="11734" y="16051"/>
                      </a:lnTo>
                      <a:lnTo>
                        <a:pt x="17783" y="9378"/>
                      </a:lnTo>
                      <a:lnTo>
                        <a:pt x="20991" y="4741"/>
                      </a:lnTo>
                      <a:lnTo>
                        <a:pt x="21600" y="1475"/>
                      </a:lnTo>
                      <a:lnTo>
                        <a:pt x="19834" y="0"/>
                      </a:lnTo>
                      <a:lnTo>
                        <a:pt x="16971" y="1141"/>
                      </a:lnTo>
                      <a:lnTo>
                        <a:pt x="19671" y="1879"/>
                      </a:lnTo>
                      <a:lnTo>
                        <a:pt x="17783" y="6181"/>
                      </a:lnTo>
                      <a:lnTo>
                        <a:pt x="14008" y="11520"/>
                      </a:lnTo>
                      <a:lnTo>
                        <a:pt x="7105" y="17701"/>
                      </a:lnTo>
                      <a:lnTo>
                        <a:pt x="2355" y="19563"/>
                      </a:lnTo>
                      <a:lnTo>
                        <a:pt x="2741" y="16560"/>
                      </a:lnTo>
                      <a:lnTo>
                        <a:pt x="8871" y="8851"/>
                      </a:lnTo>
                      <a:lnTo>
                        <a:pt x="16870" y="2072"/>
                      </a:lnTo>
                      <a:lnTo>
                        <a:pt x="15043" y="22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8" name="Shape 38"/>
                <p:cNvSpPr/>
                <p:nvPr/>
              </p:nvSpPr>
              <p:spPr>
                <a:xfrm rot="18427436">
                  <a:off x="554909" y="361582"/>
                  <a:ext cx="801688" cy="14255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942" y="0"/>
                      </a:moveTo>
                      <a:lnTo>
                        <a:pt x="0" y="21600"/>
                      </a:lnTo>
                      <a:lnTo>
                        <a:pt x="2072" y="20992"/>
                      </a:lnTo>
                      <a:lnTo>
                        <a:pt x="21600" y="523"/>
                      </a:lnTo>
                      <a:lnTo>
                        <a:pt x="2094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9" name="Shape 39"/>
                <p:cNvSpPr/>
                <p:nvPr/>
              </p:nvSpPr>
              <p:spPr>
                <a:xfrm rot="18427436">
                  <a:off x="612059" y="56782"/>
                  <a:ext cx="1203326" cy="2133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682" y="16290"/>
                      </a:moveTo>
                      <a:lnTo>
                        <a:pt x="2830" y="16233"/>
                      </a:lnTo>
                      <a:lnTo>
                        <a:pt x="5897" y="17235"/>
                      </a:lnTo>
                      <a:lnTo>
                        <a:pt x="4892" y="16136"/>
                      </a:lnTo>
                      <a:lnTo>
                        <a:pt x="2636" y="15483"/>
                      </a:lnTo>
                      <a:lnTo>
                        <a:pt x="4576" y="15580"/>
                      </a:lnTo>
                      <a:lnTo>
                        <a:pt x="7032" y="16439"/>
                      </a:lnTo>
                      <a:lnTo>
                        <a:pt x="20537" y="2406"/>
                      </a:lnTo>
                      <a:lnTo>
                        <a:pt x="18518" y="848"/>
                      </a:lnTo>
                      <a:lnTo>
                        <a:pt x="16579" y="0"/>
                      </a:lnTo>
                      <a:lnTo>
                        <a:pt x="19337" y="447"/>
                      </a:lnTo>
                      <a:lnTo>
                        <a:pt x="21600" y="2452"/>
                      </a:lnTo>
                      <a:lnTo>
                        <a:pt x="5969" y="18747"/>
                      </a:lnTo>
                      <a:lnTo>
                        <a:pt x="3455" y="19544"/>
                      </a:lnTo>
                      <a:lnTo>
                        <a:pt x="754" y="21600"/>
                      </a:lnTo>
                      <a:lnTo>
                        <a:pt x="0" y="21004"/>
                      </a:lnTo>
                      <a:lnTo>
                        <a:pt x="941" y="20798"/>
                      </a:lnTo>
                      <a:lnTo>
                        <a:pt x="2701" y="19389"/>
                      </a:lnTo>
                      <a:lnTo>
                        <a:pt x="1185" y="18747"/>
                      </a:lnTo>
                      <a:lnTo>
                        <a:pt x="1185" y="18192"/>
                      </a:lnTo>
                      <a:lnTo>
                        <a:pt x="2952" y="18891"/>
                      </a:lnTo>
                      <a:lnTo>
                        <a:pt x="2952" y="18249"/>
                      </a:lnTo>
                      <a:lnTo>
                        <a:pt x="4331" y="18444"/>
                      </a:lnTo>
                      <a:lnTo>
                        <a:pt x="3074" y="17636"/>
                      </a:lnTo>
                      <a:lnTo>
                        <a:pt x="4518" y="17539"/>
                      </a:lnTo>
                      <a:lnTo>
                        <a:pt x="682" y="162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0" name="Shape 40"/>
                <p:cNvSpPr/>
                <p:nvPr/>
              </p:nvSpPr>
              <p:spPr>
                <a:xfrm rot="18427436">
                  <a:off x="1251821" y="1496644"/>
                  <a:ext cx="268289" cy="1936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5053"/>
                      </a:moveTo>
                      <a:lnTo>
                        <a:pt x="8184" y="6695"/>
                      </a:lnTo>
                      <a:lnTo>
                        <a:pt x="20509" y="21600"/>
                      </a:lnTo>
                      <a:lnTo>
                        <a:pt x="21600" y="18253"/>
                      </a:lnTo>
                      <a:lnTo>
                        <a:pt x="14347" y="7200"/>
                      </a:lnTo>
                      <a:lnTo>
                        <a:pt x="834" y="0"/>
                      </a:lnTo>
                      <a:lnTo>
                        <a:pt x="0" y="50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1" name="Shape 41"/>
                <p:cNvSpPr/>
                <p:nvPr/>
              </p:nvSpPr>
              <p:spPr>
                <a:xfrm rot="18427436">
                  <a:off x="1167684" y="1352182"/>
                  <a:ext cx="287338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4181"/>
                      </a:moveTo>
                      <a:lnTo>
                        <a:pt x="10257" y="7933"/>
                      </a:lnTo>
                      <a:lnTo>
                        <a:pt x="19247" y="21600"/>
                      </a:lnTo>
                      <a:lnTo>
                        <a:pt x="21600" y="15865"/>
                      </a:lnTo>
                      <a:lnTo>
                        <a:pt x="12670" y="6110"/>
                      </a:lnTo>
                      <a:lnTo>
                        <a:pt x="2112" y="0"/>
                      </a:lnTo>
                      <a:lnTo>
                        <a:pt x="0" y="41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2" name="Shape 42"/>
                <p:cNvSpPr/>
                <p:nvPr/>
              </p:nvSpPr>
              <p:spPr>
                <a:xfrm rot="18427436">
                  <a:off x="742234" y="420319"/>
                  <a:ext cx="287338" cy="2333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4099"/>
                      </a:moveTo>
                      <a:lnTo>
                        <a:pt x="9520" y="7305"/>
                      </a:lnTo>
                      <a:lnTo>
                        <a:pt x="19551" y="21600"/>
                      </a:lnTo>
                      <a:lnTo>
                        <a:pt x="21600" y="16502"/>
                      </a:lnTo>
                      <a:lnTo>
                        <a:pt x="11869" y="4572"/>
                      </a:lnTo>
                      <a:lnTo>
                        <a:pt x="1627" y="0"/>
                      </a:lnTo>
                      <a:lnTo>
                        <a:pt x="0" y="409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3" name="Shape 43"/>
                <p:cNvSpPr/>
                <p:nvPr/>
              </p:nvSpPr>
              <p:spPr>
                <a:xfrm rot="18427436">
                  <a:off x="696196" y="298082"/>
                  <a:ext cx="284164" cy="2190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4924"/>
                      </a:moveTo>
                      <a:lnTo>
                        <a:pt x="8287" y="7331"/>
                      </a:lnTo>
                      <a:lnTo>
                        <a:pt x="20260" y="21600"/>
                      </a:lnTo>
                      <a:lnTo>
                        <a:pt x="21600" y="17235"/>
                      </a:lnTo>
                      <a:lnTo>
                        <a:pt x="9322" y="2966"/>
                      </a:lnTo>
                      <a:lnTo>
                        <a:pt x="1310" y="0"/>
                      </a:lnTo>
                      <a:lnTo>
                        <a:pt x="0" y="49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</p:grpSp>
        <p:sp>
          <p:nvSpPr>
            <p:cNvPr id="46" name="Shape 46"/>
            <p:cNvSpPr/>
            <p:nvPr/>
          </p:nvSpPr>
          <p:spPr>
            <a:xfrm>
              <a:off x="559671" y="220294"/>
              <a:ext cx="66676" cy="1524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</p:grpSp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175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502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xfrm>
            <a:off x="6718300" y="6248400"/>
            <a:ext cx="1905000" cy="28882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400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1945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517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6pPr>
      <a:lvl7pPr marL="31089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7pPr>
      <a:lvl8pPr marL="35661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8pPr>
      <a:lvl9pPr marL="40233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22860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2743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3200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3657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Stephanie_Huda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asgowcomascale.org/self-test/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Stephanie_Huda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rk-learn.com/english/page.asp?p=questionnaire" TargetMode="Externa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-cache-ak0.pinimg.com/736x/b4/ee/f6/b4eef6b788493213b227a099dfc74ead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931" y="0"/>
            <a:ext cx="8093413" cy="3151762"/>
          </a:xfrm>
        </p:spPr>
        <p:txBody>
          <a:bodyPr/>
          <a:lstStyle/>
          <a:p>
            <a:r>
              <a:rPr lang="en-US" sz="4800" b="1" i="1" dirty="0" smtClean="0"/>
              <a:t>PLEASE NOTE</a:t>
            </a:r>
            <a:endParaRPr lang="en-US" sz="4800" b="1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2647" y="3385226"/>
            <a:ext cx="7869675" cy="3383874"/>
          </a:xfrm>
        </p:spPr>
        <p:txBody>
          <a:bodyPr/>
          <a:lstStyle/>
          <a:p>
            <a:r>
              <a:rPr lang="en-US" sz="2600" dirty="0" smtClean="0"/>
              <a:t>Professor </a:t>
            </a:r>
            <a:r>
              <a:rPr lang="en-US" sz="2600" dirty="0" err="1" smtClean="0"/>
              <a:t>Demshok</a:t>
            </a:r>
            <a:r>
              <a:rPr lang="en-US" sz="2600" dirty="0" smtClean="0"/>
              <a:t> presented the following to my daughter’s class, a first </a:t>
            </a:r>
            <a:r>
              <a:rPr lang="en-US" sz="2600" dirty="0"/>
              <a:t>y</a:t>
            </a:r>
            <a:r>
              <a:rPr lang="en-US" sz="2600" dirty="0" smtClean="0"/>
              <a:t>ear ‘PA’ class.</a:t>
            </a:r>
          </a:p>
          <a:p>
            <a:r>
              <a:rPr lang="en-US" sz="2600" dirty="0" smtClean="0"/>
              <a:t>I have removed a few 100% ‘PA” slides. This is courtesy of </a:t>
            </a:r>
            <a:r>
              <a:rPr lang="en-US" sz="2600" i="1" dirty="0" smtClean="0"/>
              <a:t>Professor Bill </a:t>
            </a:r>
            <a:r>
              <a:rPr lang="en-US" sz="2600" i="1" dirty="0" err="1" smtClean="0"/>
              <a:t>Demshok</a:t>
            </a:r>
            <a:r>
              <a:rPr lang="en-US" sz="2600" i="1" dirty="0" smtClean="0"/>
              <a:t> PA-C. M.S.</a:t>
            </a:r>
          </a:p>
          <a:p>
            <a:endParaRPr lang="en-US" sz="2600" dirty="0"/>
          </a:p>
          <a:p>
            <a:endParaRPr lang="en-US" sz="2600" dirty="0" smtClean="0"/>
          </a:p>
          <a:p>
            <a:r>
              <a:rPr lang="en-US" sz="1400" dirty="0" smtClean="0"/>
              <a:t>K.R. Sacerdote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8382274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000"/>
            </a:lvl1pPr>
          </a:lstStyle>
          <a:p>
            <a:pPr lvl="0">
              <a:defRPr sz="1800"/>
            </a:pPr>
            <a:r>
              <a:rPr sz="4000"/>
              <a:t>Effective Study Strategies</a:t>
            </a:r>
          </a:p>
        </p:txBody>
      </p:sp>
      <p:sp>
        <p:nvSpPr>
          <p:cNvPr id="165" name="Shape 165"/>
          <p:cNvSpPr>
            <a:spLocks noGrp="1"/>
          </p:cNvSpPr>
          <p:nvPr>
            <p:ph type="body" idx="1"/>
          </p:nvPr>
        </p:nvSpPr>
        <p:spPr>
          <a:xfrm>
            <a:off x="457200" y="1295399"/>
            <a:ext cx="7696200" cy="376989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marL="294036" lvl="0" indent="-294036" defTabSz="896111">
              <a:spcBef>
                <a:spcPts val="0"/>
              </a:spcBef>
              <a:buClr>
                <a:srgbClr val="000000"/>
              </a:buClr>
              <a:buSzPct val="104999"/>
              <a:buFont typeface="Arial"/>
              <a:defRPr sz="1800"/>
            </a:pPr>
            <a:r>
              <a:rPr sz="2800" dirty="0"/>
              <a:t>Highlighting better than underlining</a:t>
            </a:r>
          </a:p>
          <a:p>
            <a:pPr marL="294036" lvl="0" indent="-294036" defTabSz="896111">
              <a:spcBef>
                <a:spcPts val="0"/>
              </a:spcBef>
              <a:buClr>
                <a:srgbClr val="000000"/>
              </a:buClr>
              <a:buSzPct val="104999"/>
              <a:buFont typeface="Arial"/>
              <a:defRPr sz="1800"/>
            </a:pPr>
            <a:r>
              <a:rPr sz="2800" dirty="0"/>
              <a:t>Rereading not as effective as </a:t>
            </a:r>
            <a:r>
              <a:rPr sz="2800" dirty="0" smtClean="0"/>
              <a:t>testing</a:t>
            </a:r>
            <a:endParaRPr lang="en-US" sz="2800" dirty="0" smtClean="0"/>
          </a:p>
          <a:p>
            <a:pPr marL="734907" lvl="1" indent="-294036" defTabSz="896111">
              <a:spcBef>
                <a:spcPts val="0"/>
              </a:spcBef>
              <a:buClr>
                <a:srgbClr val="000000"/>
              </a:buClr>
              <a:buSzPct val="104999"/>
              <a:buFont typeface="Arial"/>
              <a:defRPr sz="1800"/>
            </a:pPr>
            <a:r>
              <a:rPr sz="2400" dirty="0" smtClean="0"/>
              <a:t>Having </a:t>
            </a:r>
            <a:r>
              <a:rPr sz="2400" dirty="0"/>
              <a:t>a fellow student test you on questions (you may not know) more effective than rereading something over and over</a:t>
            </a:r>
          </a:p>
          <a:p>
            <a:pPr marL="294036" lvl="0" indent="-294036" defTabSz="896111">
              <a:spcBef>
                <a:spcPts val="0"/>
              </a:spcBef>
              <a:buClr>
                <a:srgbClr val="000000"/>
              </a:buClr>
              <a:buSzPct val="104999"/>
              <a:buFont typeface="Arial"/>
              <a:defRPr sz="1800"/>
            </a:pPr>
            <a:r>
              <a:rPr sz="2800" dirty="0"/>
              <a:t>Consistent, over time studying better retained than cramming.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742588" y="-330299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Memorization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543829" y="1576338"/>
            <a:ext cx="7696201" cy="3657601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/>
          <a:p>
            <a:pPr marL="325754" lvl="0" indent="-325754" defTabSz="868680">
              <a:defRPr sz="1800"/>
            </a:pPr>
            <a:r>
              <a:rPr sz="3040" dirty="0"/>
              <a:t>Use </a:t>
            </a:r>
            <a:r>
              <a:rPr sz="3040" dirty="0" smtClean="0"/>
              <a:t>Mnemonics</a:t>
            </a:r>
            <a:endParaRPr lang="en-US" sz="3040" dirty="0" smtClean="0"/>
          </a:p>
          <a:p>
            <a:pPr marL="766625" lvl="1" indent="-325754" defTabSz="868680">
              <a:defRPr sz="1800"/>
            </a:pPr>
            <a:r>
              <a:rPr lang="en-US" sz="3040" dirty="0" smtClean="0"/>
              <a:t>NAACP for  causes of eosinophilia</a:t>
            </a:r>
            <a:endParaRPr sz="3040" dirty="0"/>
          </a:p>
          <a:p>
            <a:pPr marL="325754" lvl="0" indent="-325754" defTabSz="868680">
              <a:defRPr sz="1800"/>
            </a:pPr>
            <a:r>
              <a:rPr sz="3040" dirty="0"/>
              <a:t>Repetition </a:t>
            </a:r>
          </a:p>
          <a:p>
            <a:pPr marL="325754" lvl="0" indent="-325754" defTabSz="868680">
              <a:defRPr sz="1800"/>
            </a:pPr>
            <a:r>
              <a:rPr sz="3040" dirty="0"/>
              <a:t>Flashcards/frequent exposures</a:t>
            </a:r>
          </a:p>
          <a:p>
            <a:pPr marL="304800" lvl="0" indent="-304800" defTabSz="868680">
              <a:buSzPct val="60000"/>
              <a:buBlip>
                <a:blip r:embed="rId2"/>
              </a:buBlip>
              <a:defRPr sz="1800"/>
            </a:pPr>
            <a:r>
              <a:rPr sz="3040" u="sng" dirty="0">
                <a:solidFill>
                  <a:srgbClr val="00B200"/>
                </a:solidFill>
                <a:uFill>
                  <a:solidFill>
                    <a:srgbClr val="00B200"/>
                  </a:solidFill>
                </a:uFill>
                <a:hlinkClick r:id="rId3"/>
              </a:rPr>
              <a:t>https://quizlet.com/Stephanie_Hudak</a:t>
            </a:r>
            <a:endParaRPr sz="3040" dirty="0"/>
          </a:p>
          <a:p>
            <a:pPr marL="325754" lvl="0" indent="-325754" defTabSz="868680">
              <a:defRPr sz="1800"/>
            </a:pPr>
            <a:r>
              <a:rPr sz="3040" dirty="0"/>
              <a:t>Most effective in a form correct for your learning style</a:t>
            </a:r>
          </a:p>
          <a:p>
            <a:pPr marL="705802" lvl="1" indent="-271462" defTabSz="868680">
              <a:spcBef>
                <a:spcPts val="600"/>
              </a:spcBef>
              <a:defRPr sz="1800"/>
            </a:pPr>
            <a:r>
              <a:rPr sz="2660" dirty="0"/>
              <a:t>See VARK</a:t>
            </a:r>
          </a:p>
        </p:txBody>
      </p:sp>
    </p:spTree>
    <p:extLst>
      <p:ext uri="{BB962C8B-B14F-4D97-AF65-F5344CB8AC3E}">
        <p14:creationId xmlns:p14="http://schemas.microsoft.com/office/powerpoint/2010/main" val="1841323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000"/>
            </a:lvl1pPr>
          </a:lstStyle>
          <a:p>
            <a:pPr lvl="0">
              <a:defRPr sz="1800"/>
            </a:pPr>
            <a:r>
              <a:rPr sz="4000"/>
              <a:t>Effective Study Strategies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xfrm>
            <a:off x="260721" y="875462"/>
            <a:ext cx="8261351" cy="4893648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marL="0" lvl="0" indent="0">
              <a:spcBef>
                <a:spcPts val="0"/>
              </a:spcBef>
              <a:buSzTx/>
              <a:buNone/>
              <a:defRPr sz="1800"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57175" lvl="0" indent="-257175">
              <a:spcBef>
                <a:spcPts val="0"/>
              </a:spcBef>
              <a:buClr>
                <a:srgbClr val="000000"/>
              </a:buClr>
              <a:defRPr sz="1800"/>
            </a:pPr>
            <a:r>
              <a:rPr sz="2400" dirty="0"/>
              <a:t>Basic knowledge needs to be memorized first: i.e. the </a:t>
            </a:r>
            <a:r>
              <a:rPr sz="2400" dirty="0" err="1"/>
              <a:t>Glascow</a:t>
            </a:r>
            <a:r>
              <a:rPr sz="2400" dirty="0"/>
              <a:t> comma scale </a:t>
            </a:r>
            <a:r>
              <a:rPr sz="2400" dirty="0" smtClean="0"/>
              <a:t>and </a:t>
            </a:r>
            <a:r>
              <a:rPr sz="2400" dirty="0"/>
              <a:t>then applied in practice scenarios</a:t>
            </a:r>
          </a:p>
          <a:p>
            <a:pPr marL="257175" lvl="0" indent="-257175">
              <a:spcBef>
                <a:spcPts val="0"/>
              </a:spcBef>
              <a:buClr>
                <a:srgbClr val="000000"/>
              </a:buClr>
              <a:defRPr sz="1800"/>
            </a:pPr>
            <a:r>
              <a:rPr sz="2400" dirty="0"/>
              <a:t>New subjects should be woven into those already learned. </a:t>
            </a:r>
          </a:p>
          <a:p>
            <a:pPr marL="257175" lvl="0" indent="-257175">
              <a:spcBef>
                <a:spcPts val="0"/>
              </a:spcBef>
              <a:buClr>
                <a:srgbClr val="000000"/>
              </a:buClr>
              <a:defRPr sz="1800"/>
            </a:pPr>
            <a:r>
              <a:rPr sz="2400" dirty="0"/>
              <a:t>Retrieval practice more effective than restudying</a:t>
            </a:r>
          </a:p>
          <a:p>
            <a:pPr marL="257175" lvl="0" indent="-257175">
              <a:spcBef>
                <a:spcPts val="0"/>
              </a:spcBef>
              <a:buClr>
                <a:srgbClr val="000000"/>
              </a:buClr>
              <a:buSzPct val="104999"/>
              <a:buFont typeface="Arial"/>
              <a:defRPr sz="1800"/>
            </a:pPr>
            <a:r>
              <a:rPr sz="2400" dirty="0"/>
              <a:t>Different types of performance practice in different situations, and performing not as well initially (even a different room change) is more effective than practicing the same thing over and over.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24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43542418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13</a:t>
            </a:fld>
            <a:endParaRPr sz="1400"/>
          </a:p>
        </p:txBody>
      </p:sp>
      <p:pic>
        <p:nvPicPr>
          <p:cNvPr id="171" name="pasted-imag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6390" y="648029"/>
            <a:ext cx="7599216" cy="45089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484712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xfrm>
            <a:off x="195555" y="141692"/>
            <a:ext cx="8367428" cy="3345485"/>
          </a:xfrm>
          <a:prstGeom prst="rect">
            <a:avLst/>
          </a:prstGeom>
        </p:spPr>
        <p:txBody>
          <a:bodyPr/>
          <a:lstStyle>
            <a:lvl1pPr>
              <a:defRPr sz="3600" u="sng">
                <a:solidFill>
                  <a:srgbClr val="00B200"/>
                </a:solidFill>
                <a:uFill>
                  <a:solidFill>
                    <a:srgbClr val="00B200"/>
                  </a:solidFill>
                </a:uFill>
                <a:hlinkClick r:id="rId2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3600" u="sng" dirty="0">
                <a:solidFill>
                  <a:srgbClr val="00B200"/>
                </a:solidFill>
                <a:uFill>
                  <a:solidFill>
                    <a:srgbClr val="00B200"/>
                  </a:solidFill>
                </a:uFill>
                <a:hlinkClick r:id="rId2"/>
              </a:rPr>
              <a:t>http://www.glasgowcomascale.org/self-test/</a:t>
            </a:r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14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6436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title"/>
          </p:nvPr>
        </p:nvSpPr>
        <p:spPr>
          <a:xfrm>
            <a:off x="675092" y="-372256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Time Management</a:t>
            </a:r>
          </a:p>
        </p:txBody>
      </p:sp>
      <p:sp>
        <p:nvSpPr>
          <p:cNvPr id="141" name="Shape 141"/>
          <p:cNvSpPr>
            <a:spLocks noGrp="1"/>
          </p:cNvSpPr>
          <p:nvPr>
            <p:ph type="body" idx="1"/>
          </p:nvPr>
        </p:nvSpPr>
        <p:spPr>
          <a:xfrm>
            <a:off x="632263" y="1555359"/>
            <a:ext cx="7696201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 dirty="0" smtClean="0"/>
              <a:t>“</a:t>
            </a:r>
            <a:r>
              <a:rPr sz="2700" dirty="0"/>
              <a:t>Keeping up” with the large amounts </a:t>
            </a:r>
            <a:r>
              <a:rPr lang="en-US" sz="2700" dirty="0" smtClean="0"/>
              <a:t> of information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 dirty="0" smtClean="0"/>
              <a:t>Develop </a:t>
            </a:r>
            <a:r>
              <a:rPr sz="2700" dirty="0"/>
              <a:t>routines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 dirty="0"/>
              <a:t>Allow extra time for important events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 dirty="0"/>
              <a:t>Prioritize assignments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300" dirty="0"/>
              <a:t>Based on need, % of test, weight of subject in GPA, interest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300" dirty="0"/>
              <a:t>Make master schedule with all tests, assignments etc.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300" dirty="0"/>
              <a:t>PA school is a high priority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685800" y="144379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 dirty="0"/>
              <a:t>Self-Assessment/Tutoring	</a:t>
            </a:r>
          </a:p>
        </p:txBody>
      </p:sp>
      <p:sp>
        <p:nvSpPr>
          <p:cNvPr id="147" name="Shape 147"/>
          <p:cNvSpPr>
            <a:spLocks noGrp="1"/>
          </p:cNvSpPr>
          <p:nvPr>
            <p:ph type="body" idx="1"/>
          </p:nvPr>
        </p:nvSpPr>
        <p:spPr>
          <a:xfrm>
            <a:off x="529045" y="1600200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02079" indent="-285750">
              <a:spcBef>
                <a:spcPts val="600"/>
              </a:spcBef>
              <a:defRPr sz="1800"/>
            </a:pPr>
            <a:r>
              <a:rPr sz="2800" dirty="0" smtClean="0"/>
              <a:t>Be </a:t>
            </a:r>
            <a:r>
              <a:rPr sz="2800" dirty="0"/>
              <a:t>willing to move on to keep up. </a:t>
            </a:r>
          </a:p>
          <a:p>
            <a:pPr marL="302079" indent="-285750">
              <a:spcBef>
                <a:spcPts val="600"/>
              </a:spcBef>
              <a:defRPr sz="1800"/>
            </a:pPr>
            <a:r>
              <a:rPr sz="2800" dirty="0"/>
              <a:t>Flag areas you need help with for future study/help</a:t>
            </a:r>
          </a:p>
          <a:p>
            <a:pPr marL="302079" indent="-285750">
              <a:spcBef>
                <a:spcPts val="600"/>
              </a:spcBef>
              <a:defRPr sz="1800"/>
            </a:pPr>
            <a:r>
              <a:rPr sz="2800" dirty="0"/>
              <a:t>Ask for help: seek tutoring, advising, assistance from course director if needed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742588" y="-330299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Memorization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543829" y="1576338"/>
            <a:ext cx="7696201" cy="3657601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/>
          <a:p>
            <a:pPr marL="325754" lvl="0" indent="-325754" defTabSz="868680">
              <a:defRPr sz="1800"/>
            </a:pPr>
            <a:r>
              <a:rPr sz="3040" dirty="0"/>
              <a:t>Use </a:t>
            </a:r>
            <a:r>
              <a:rPr sz="3040" dirty="0" smtClean="0"/>
              <a:t>Mnemonics</a:t>
            </a:r>
            <a:endParaRPr lang="en-US" sz="3040" dirty="0" smtClean="0"/>
          </a:p>
          <a:p>
            <a:pPr marL="766625" lvl="1" indent="-325754" defTabSz="868680">
              <a:defRPr sz="1800"/>
            </a:pPr>
            <a:r>
              <a:rPr lang="en-US" sz="3040" dirty="0" smtClean="0"/>
              <a:t>NAACP for  causes of eosinophilia</a:t>
            </a:r>
            <a:endParaRPr sz="3040" dirty="0"/>
          </a:p>
          <a:p>
            <a:pPr marL="325754" lvl="0" indent="-325754" defTabSz="868680">
              <a:defRPr sz="1800"/>
            </a:pPr>
            <a:r>
              <a:rPr sz="3040" dirty="0"/>
              <a:t>Repetition </a:t>
            </a:r>
          </a:p>
          <a:p>
            <a:pPr marL="325754" lvl="0" indent="-325754" defTabSz="868680">
              <a:defRPr sz="1800"/>
            </a:pPr>
            <a:r>
              <a:rPr sz="3040" dirty="0"/>
              <a:t>Flashcards/frequent exposures</a:t>
            </a:r>
          </a:p>
          <a:p>
            <a:pPr marL="304800" lvl="0" indent="-304800" defTabSz="868680">
              <a:buSzPct val="60000"/>
              <a:buBlip>
                <a:blip r:embed="rId2"/>
              </a:buBlip>
              <a:defRPr sz="1800"/>
            </a:pPr>
            <a:r>
              <a:rPr sz="3040" u="sng" dirty="0">
                <a:solidFill>
                  <a:srgbClr val="00B200"/>
                </a:solidFill>
                <a:uFill>
                  <a:solidFill>
                    <a:srgbClr val="00B200"/>
                  </a:solidFill>
                </a:uFill>
                <a:hlinkClick r:id="rId3"/>
              </a:rPr>
              <a:t>https://quizlet.com/Stephanie_Hudak</a:t>
            </a:r>
            <a:endParaRPr sz="3040" dirty="0"/>
          </a:p>
          <a:p>
            <a:pPr marL="325754" lvl="0" indent="-325754" defTabSz="868680">
              <a:defRPr sz="1800"/>
            </a:pPr>
            <a:r>
              <a:rPr sz="3040" dirty="0"/>
              <a:t>Most effective in a form correct for your learning style</a:t>
            </a:r>
          </a:p>
          <a:p>
            <a:pPr marL="705802" lvl="1" indent="-271462" defTabSz="868680">
              <a:spcBef>
                <a:spcPts val="600"/>
              </a:spcBef>
              <a:defRPr sz="1800"/>
            </a:pPr>
            <a:r>
              <a:rPr sz="2660" dirty="0"/>
              <a:t>See VARK</a:t>
            </a:r>
          </a:p>
        </p:txBody>
      </p:sp>
    </p:spTree>
    <p:extLst>
      <p:ext uri="{BB962C8B-B14F-4D97-AF65-F5344CB8AC3E}">
        <p14:creationId xmlns:p14="http://schemas.microsoft.com/office/powerpoint/2010/main" val="3901236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VARK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xfrm>
            <a:off x="723900" y="1817687"/>
            <a:ext cx="7696200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/>
              <a:t>Discover your learning style</a:t>
            </a:r>
          </a:p>
          <a:p>
            <a:pPr lvl="0">
              <a:defRPr sz="1800"/>
            </a:pPr>
            <a:r>
              <a:rPr sz="3200"/>
              <a:t>Please go to </a:t>
            </a:r>
            <a:r>
              <a:rPr sz="3200" u="sng">
                <a:solidFill>
                  <a:srgbClr val="00B200"/>
                </a:solidFill>
                <a:uFill>
                  <a:solidFill>
                    <a:srgbClr val="00B200"/>
                  </a:solidFill>
                </a:uFill>
                <a:hlinkClick r:id="rId2"/>
              </a:rPr>
              <a:t>http://www.vark-learn.com/english/page.asp?p=questionnaire</a:t>
            </a:r>
            <a:r>
              <a:rPr sz="3200"/>
              <a:t> complete questionnaire (more than one answer) and view your learning strategies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your primary  learning style?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514350" lvl="0" indent="-514350">
              <a:buAutoNum type="alphaUcPeriod"/>
              <a:defRPr sz="1800"/>
            </a:pPr>
            <a:r>
              <a:rPr lang="en-US" sz="3600" dirty="0"/>
              <a:t>Visual</a:t>
            </a:r>
          </a:p>
          <a:p>
            <a:pPr marL="514350" lvl="0" indent="-514350">
              <a:buAutoNum type="alphaUcPeriod"/>
              <a:defRPr sz="1800"/>
            </a:pPr>
            <a:r>
              <a:rPr lang="en-US" sz="3600" dirty="0"/>
              <a:t>Aural</a:t>
            </a:r>
          </a:p>
          <a:p>
            <a:pPr marL="514350" lvl="0" indent="-514350">
              <a:buAutoNum type="alphaUcPeriod"/>
              <a:defRPr sz="1800"/>
            </a:pPr>
            <a:r>
              <a:rPr lang="en-US" sz="3600" dirty="0"/>
              <a:t>Read/write</a:t>
            </a:r>
          </a:p>
          <a:p>
            <a:pPr marL="514350" lvl="0" indent="-514350">
              <a:buAutoNum type="alphaUcPeriod"/>
              <a:defRPr sz="1800"/>
            </a:pPr>
            <a:r>
              <a:rPr lang="en-US" sz="3600" dirty="0"/>
              <a:t>Kinesthetic</a:t>
            </a:r>
          </a:p>
          <a:p>
            <a:pPr marL="514350" lvl="0" indent="-514350">
              <a:buAutoNum type="alphaUcPeriod"/>
              <a:defRPr sz="1800"/>
            </a:pPr>
            <a:r>
              <a:rPr lang="en-US" sz="3600" dirty="0"/>
              <a:t>Combination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3018967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6" imgW="4572072" imgH="5143500" progId="MSGraph.Chart.8">
                  <p:embed followColorScheme="full"/>
                </p:oleObj>
              </mc:Choice>
              <mc:Fallback>
                <p:oleObj name="Chart" r:id="rId6" imgW="4572072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482552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6684" y="2302711"/>
            <a:ext cx="6032500" cy="2717800"/>
          </a:xfrm>
        </p:spPr>
        <p:txBody>
          <a:bodyPr/>
          <a:lstStyle/>
          <a:p>
            <a:r>
              <a:rPr lang="en-US" sz="4400" dirty="0"/>
              <a:t>r</a:t>
            </a:r>
            <a:r>
              <a:rPr lang="en-US" sz="4400" dirty="0" smtClean="0"/>
              <a:t>wpoll.com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6357233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Test Taking</a:t>
            </a:r>
          </a:p>
        </p:txBody>
      </p:sp>
      <p:pic>
        <p:nvPicPr>
          <p:cNvPr id="177" name="image3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458" y="2054167"/>
            <a:ext cx="3429000" cy="42092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Test Taking Strategies</a:t>
            </a:r>
          </a:p>
        </p:txBody>
      </p:sp>
      <p:sp>
        <p:nvSpPr>
          <p:cNvPr id="180" name="Shape 180"/>
          <p:cNvSpPr>
            <a:spLocks noGrp="1"/>
          </p:cNvSpPr>
          <p:nvPr>
            <p:ph type="body" idx="1"/>
          </p:nvPr>
        </p:nvSpPr>
        <p:spPr>
          <a:xfrm>
            <a:off x="642970" y="2226895"/>
            <a:ext cx="7696201" cy="50292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 dirty="0"/>
              <a:t>What has worked before</a:t>
            </a:r>
            <a:r>
              <a:rPr sz="2800" dirty="0" smtClean="0"/>
              <a:t>?</a:t>
            </a:r>
            <a:endParaRPr lang="en-US" sz="2800" dirty="0" smtClean="0"/>
          </a:p>
          <a:p>
            <a:pPr lvl="0">
              <a:defRPr sz="1800"/>
            </a:pPr>
            <a:r>
              <a:rPr lang="en-US" sz="2800" dirty="0" smtClean="0"/>
              <a:t>Is it time efficient?</a:t>
            </a:r>
            <a:endParaRPr sz="2800" dirty="0"/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21</a:t>
            </a:fld>
            <a:endParaRPr sz="1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title"/>
          </p:nvPr>
        </p:nvSpPr>
        <p:spPr>
          <a:xfrm>
            <a:off x="675092" y="-286598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Hints About the Exam</a:t>
            </a:r>
            <a:endParaRPr sz="4800" dirty="0"/>
          </a:p>
        </p:txBody>
      </p:sp>
      <p:sp>
        <p:nvSpPr>
          <p:cNvPr id="184" name="Shape 184"/>
          <p:cNvSpPr>
            <a:spLocks noGrp="1"/>
          </p:cNvSpPr>
          <p:nvPr>
            <p:ph type="body" idx="1"/>
          </p:nvPr>
        </p:nvSpPr>
        <p:spPr>
          <a:xfrm>
            <a:off x="558026" y="1598188"/>
            <a:ext cx="7696201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lang="en-US" sz="2700" dirty="0"/>
              <a:t>T</a:t>
            </a:r>
            <a:r>
              <a:rPr sz="2700" dirty="0" smtClean="0"/>
              <a:t>opics </a:t>
            </a:r>
            <a:r>
              <a:rPr sz="2700" dirty="0"/>
              <a:t>emphasized during class 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 dirty="0"/>
              <a:t>Study guides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 dirty="0" smtClean="0"/>
              <a:t>Analyze </a:t>
            </a:r>
            <a:r>
              <a:rPr sz="2700" dirty="0"/>
              <a:t>past testing patterns of instructor 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 dirty="0"/>
              <a:t>Read over learning objectives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title"/>
          </p:nvPr>
        </p:nvSpPr>
        <p:spPr>
          <a:xfrm>
            <a:off x="685800" y="-3810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 dirty="0"/>
              <a:t>Before the Test</a:t>
            </a:r>
          </a:p>
        </p:txBody>
      </p:sp>
      <p:sp>
        <p:nvSpPr>
          <p:cNvPr id="187" name="Shape 187"/>
          <p:cNvSpPr>
            <a:spLocks noGrp="1"/>
          </p:cNvSpPr>
          <p:nvPr>
            <p:ph type="body" idx="1"/>
          </p:nvPr>
        </p:nvSpPr>
        <p:spPr>
          <a:xfrm>
            <a:off x="568020" y="1550987"/>
            <a:ext cx="7696201" cy="38989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12039" lvl="0" indent="-312039" defTabSz="832104">
              <a:spcBef>
                <a:spcPts val="600"/>
              </a:spcBef>
              <a:defRPr sz="1800"/>
            </a:pPr>
            <a:r>
              <a:rPr sz="2912" dirty="0"/>
              <a:t>Good a good night’s sleep</a:t>
            </a:r>
          </a:p>
          <a:p>
            <a:pPr marL="312039" lvl="0" indent="-312039" defTabSz="832104">
              <a:spcBef>
                <a:spcPts val="600"/>
              </a:spcBef>
              <a:defRPr sz="1800"/>
            </a:pPr>
            <a:r>
              <a:rPr sz="2912" dirty="0"/>
              <a:t>Adequate nutrition</a:t>
            </a:r>
          </a:p>
          <a:p>
            <a:pPr marL="676084" lvl="1" indent="-260032" defTabSz="832104">
              <a:spcBef>
                <a:spcPts val="600"/>
              </a:spcBef>
              <a:defRPr sz="1800"/>
            </a:pPr>
            <a:r>
              <a:rPr sz="2548" dirty="0"/>
              <a:t>Don’t test hungry</a:t>
            </a:r>
          </a:p>
          <a:p>
            <a:pPr marL="312039" lvl="0" indent="-312039" defTabSz="832104">
              <a:spcBef>
                <a:spcPts val="600"/>
              </a:spcBef>
              <a:defRPr sz="1800"/>
            </a:pPr>
            <a:r>
              <a:rPr sz="2912" dirty="0"/>
              <a:t>Relax and clear your mind </a:t>
            </a:r>
          </a:p>
          <a:p>
            <a:pPr marL="728091" lvl="1" indent="-312039" defTabSz="832104">
              <a:spcBef>
                <a:spcPts val="600"/>
              </a:spcBef>
              <a:buChar char="•"/>
              <a:defRPr sz="1800"/>
            </a:pPr>
            <a:r>
              <a:rPr sz="2912" dirty="0"/>
              <a:t>Positive self talk and previous accomplishments</a:t>
            </a:r>
          </a:p>
          <a:p>
            <a:pPr marL="312039" lvl="0" indent="-312039" defTabSz="832104">
              <a:spcBef>
                <a:spcPts val="600"/>
              </a:spcBef>
              <a:defRPr sz="1800"/>
            </a:pPr>
            <a:r>
              <a:rPr sz="2912" dirty="0"/>
              <a:t>Arrive to class a few minutes early to minimize stress and create calming ritual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xfrm>
            <a:off x="693821" y="-533400"/>
            <a:ext cx="6870701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During Test</a:t>
            </a:r>
          </a:p>
        </p:txBody>
      </p:sp>
      <p:sp>
        <p:nvSpPr>
          <p:cNvPr id="193" name="Shape 193"/>
          <p:cNvSpPr>
            <a:spLocks noGrp="1"/>
          </p:cNvSpPr>
          <p:nvPr>
            <p:ph type="body" idx="1"/>
          </p:nvPr>
        </p:nvSpPr>
        <p:spPr>
          <a:xfrm>
            <a:off x="464995" y="1058591"/>
            <a:ext cx="7696201" cy="4267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defRPr sz="1800"/>
            </a:pPr>
            <a:endParaRPr sz="3200" dirty="0"/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Read questions carefully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 dirty="0"/>
              <a:t>Be aware of stems: all are correct  EXCEPT, </a:t>
            </a:r>
            <a:r>
              <a:rPr lang="en-US" sz="2800" dirty="0" smtClean="0"/>
              <a:t>w</a:t>
            </a:r>
            <a:r>
              <a:rPr sz="2800" dirty="0" smtClean="0"/>
              <a:t>hich </a:t>
            </a:r>
            <a:r>
              <a:rPr sz="2800" dirty="0"/>
              <a:t>would you do FIRST</a:t>
            </a:r>
            <a:r>
              <a:rPr sz="2800" dirty="0" smtClean="0"/>
              <a:t>,</a:t>
            </a:r>
            <a:r>
              <a:rPr lang="en-US" sz="2800" dirty="0" smtClean="0"/>
              <a:t> patient is allergic to penicillin, patient is pregnant,</a:t>
            </a:r>
            <a:r>
              <a:rPr sz="2800" dirty="0" smtClean="0"/>
              <a:t> </a:t>
            </a:r>
            <a:r>
              <a:rPr sz="2800" dirty="0" err="1"/>
              <a:t>etc</a:t>
            </a:r>
            <a:endParaRPr sz="2800" dirty="0"/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Always go with your first answer unless compelling reason to change</a:t>
            </a:r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Reason out a question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title"/>
          </p:nvPr>
        </p:nvSpPr>
        <p:spPr>
          <a:xfrm>
            <a:off x="739336" y="-512971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During the Test </a:t>
            </a:r>
          </a:p>
        </p:txBody>
      </p:sp>
      <p:sp>
        <p:nvSpPr>
          <p:cNvPr id="196" name="Shape 196"/>
          <p:cNvSpPr>
            <a:spLocks noGrp="1"/>
          </p:cNvSpPr>
          <p:nvPr>
            <p:ph type="body" idx="1"/>
          </p:nvPr>
        </p:nvSpPr>
        <p:spPr>
          <a:xfrm>
            <a:off x="525191" y="1485002"/>
            <a:ext cx="7696201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53874" lvl="0" indent="-453874" defTabSz="832104">
              <a:lnSpc>
                <a:spcPct val="80000"/>
              </a:lnSpc>
              <a:spcBef>
                <a:spcPts val="400"/>
              </a:spcBef>
              <a:defRPr sz="1800"/>
            </a:pPr>
            <a:r>
              <a:rPr lang="en-US" sz="2912" dirty="0"/>
              <a:t>F</a:t>
            </a:r>
            <a:r>
              <a:rPr sz="2912" dirty="0" smtClean="0"/>
              <a:t>ew</a:t>
            </a:r>
            <a:r>
              <a:rPr lang="en-US" sz="2912" dirty="0" smtClean="0"/>
              <a:t>er</a:t>
            </a:r>
            <a:r>
              <a:rPr sz="2912" dirty="0" smtClean="0"/>
              <a:t> absolutes</a:t>
            </a:r>
            <a:r>
              <a:rPr lang="en-US" sz="2912" dirty="0" smtClean="0"/>
              <a:t>: </a:t>
            </a:r>
            <a:r>
              <a:rPr sz="2912" dirty="0" smtClean="0"/>
              <a:t>be </a:t>
            </a:r>
            <a:r>
              <a:rPr sz="2912" dirty="0"/>
              <a:t>cautious choosing </a:t>
            </a:r>
            <a:r>
              <a:rPr lang="en-US" sz="2912" dirty="0" smtClean="0"/>
              <a:t>"</a:t>
            </a:r>
            <a:r>
              <a:rPr sz="2912" dirty="0" smtClean="0"/>
              <a:t>always/never</a:t>
            </a:r>
            <a:r>
              <a:rPr lang="en-US" sz="2912" dirty="0" smtClean="0"/>
              <a:t>"</a:t>
            </a:r>
            <a:r>
              <a:rPr sz="2912" dirty="0" smtClean="0"/>
              <a:t> </a:t>
            </a:r>
            <a:r>
              <a:rPr sz="2912" dirty="0"/>
              <a:t>statements</a:t>
            </a:r>
          </a:p>
          <a:p>
            <a:pPr marL="453874" lvl="0" indent="-453874" defTabSz="832104">
              <a:lnSpc>
                <a:spcPct val="80000"/>
              </a:lnSpc>
              <a:spcBef>
                <a:spcPts val="400"/>
              </a:spcBef>
              <a:defRPr sz="1800"/>
            </a:pPr>
            <a:r>
              <a:rPr sz="2912" dirty="0" smtClean="0"/>
              <a:t>If </a:t>
            </a:r>
            <a:r>
              <a:rPr sz="2912" dirty="0"/>
              <a:t>two choices are opposite one may be correct answer</a:t>
            </a:r>
          </a:p>
          <a:p>
            <a:pPr marL="453874" lvl="0" indent="-453874" defTabSz="832104">
              <a:lnSpc>
                <a:spcPct val="80000"/>
              </a:lnSpc>
              <a:spcBef>
                <a:spcPts val="400"/>
              </a:spcBef>
              <a:defRPr sz="1800"/>
            </a:pPr>
            <a:r>
              <a:rPr sz="2912" dirty="0"/>
              <a:t>Eliminate wrong answers to reduce the number of choices to guess from</a:t>
            </a:r>
          </a:p>
          <a:p>
            <a:pPr marL="453874" lvl="0" indent="-453874" defTabSz="832104">
              <a:lnSpc>
                <a:spcPct val="80000"/>
              </a:lnSpc>
              <a:spcBef>
                <a:spcPts val="400"/>
              </a:spcBef>
              <a:defRPr sz="1800"/>
            </a:pPr>
            <a:r>
              <a:rPr sz="2912" dirty="0"/>
              <a:t>If </a:t>
            </a:r>
            <a:r>
              <a:rPr sz="2912" dirty="0" smtClean="0"/>
              <a:t>unsure </a:t>
            </a:r>
            <a:r>
              <a:rPr sz="2912" dirty="0"/>
              <a:t>pick the </a:t>
            </a:r>
            <a:r>
              <a:rPr lang="en-US" sz="2912" b="1" dirty="0" smtClean="0"/>
              <a:t>longest</a:t>
            </a:r>
            <a:r>
              <a:rPr sz="2912" dirty="0" smtClean="0"/>
              <a:t> </a:t>
            </a:r>
            <a:r>
              <a:rPr sz="2912" dirty="0"/>
              <a:t>answer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/>
          </p:cNvSpPr>
          <p:nvPr>
            <p:ph type="title"/>
          </p:nvPr>
        </p:nvSpPr>
        <p:spPr>
          <a:xfrm>
            <a:off x="621556" y="-282576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During the Test</a:t>
            </a:r>
          </a:p>
        </p:txBody>
      </p:sp>
      <p:sp>
        <p:nvSpPr>
          <p:cNvPr id="205" name="Shape 205"/>
          <p:cNvSpPr>
            <a:spLocks noGrp="1"/>
          </p:cNvSpPr>
          <p:nvPr>
            <p:ph type="body" idx="1"/>
          </p:nvPr>
        </p:nvSpPr>
        <p:spPr>
          <a:xfrm>
            <a:off x="723900" y="1193324"/>
            <a:ext cx="7926614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defRPr sz="1800"/>
            </a:pPr>
            <a:endParaRPr sz="4400" dirty="0"/>
          </a:p>
          <a:p>
            <a:pPr marL="437493" lvl="0" indent="-437493">
              <a:lnSpc>
                <a:spcPct val="90000"/>
              </a:lnSpc>
              <a:spcBef>
                <a:spcPts val="1000"/>
              </a:spcBef>
              <a:defRPr sz="1800"/>
            </a:pPr>
            <a:r>
              <a:rPr lang="en-US" sz="3700" dirty="0" smtClean="0"/>
              <a:t>Check all answers before submitting, time permitting</a:t>
            </a:r>
            <a:endParaRPr lang="en-US" sz="37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/>
          </p:cNvSpPr>
          <p:nvPr>
            <p:ph type="title"/>
          </p:nvPr>
        </p:nvSpPr>
        <p:spPr>
          <a:xfrm>
            <a:off x="934445" y="1642375"/>
            <a:ext cx="6870701" cy="16002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/>
              <a:t>Managing Stress </a:t>
            </a:r>
          </a:p>
        </p:txBody>
      </p:sp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27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18288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28</a:t>
            </a:fld>
            <a:endParaRPr sz="1400"/>
          </a:p>
        </p:txBody>
      </p:sp>
      <p:pic>
        <p:nvPicPr>
          <p:cNvPr id="212" name="pasted-im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2788" y="580572"/>
            <a:ext cx="6126526" cy="5442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Stress</a:t>
            </a:r>
          </a:p>
        </p:txBody>
      </p:sp>
      <p:sp>
        <p:nvSpPr>
          <p:cNvPr id="215" name="Shape 215"/>
          <p:cNvSpPr>
            <a:spLocks noGrp="1"/>
          </p:cNvSpPr>
          <p:nvPr>
            <p:ph type="body" idx="1"/>
          </p:nvPr>
        </p:nvSpPr>
        <p:spPr>
          <a:xfrm>
            <a:off x="685800" y="2850204"/>
            <a:ext cx="7696200" cy="263619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 dirty="0"/>
              <a:t>Loss of homeostasis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 dirty="0"/>
              <a:t>“Distress”: viewed as a threat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 dirty="0"/>
              <a:t>“Eustress”: Happy change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400" dirty="0">
                <a:solidFill>
                  <a:srgbClr val="0070C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Survival Skills for PA </a:t>
            </a:r>
            <a:r>
              <a:rPr lang="en-US" sz="4400" dirty="0" smtClean="0">
                <a:solidFill>
                  <a:srgbClr val="0070C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Program</a:t>
            </a:r>
            <a:endParaRPr sz="4400" dirty="0">
              <a:solidFill>
                <a:srgbClr val="0070C0"/>
              </a:solidFill>
              <a:effectLst>
                <a:outerShdw blurRad="38100" dist="38100" dir="2700000" rotWithShape="0">
                  <a:srgbClr val="C0C0C0"/>
                </a:outerShdw>
              </a:effectLst>
            </a:endParaRPr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effectLst/>
              </a:defRPr>
            </a:pPr>
            <a:r>
              <a:rPr sz="2800">
                <a:effectLst>
                  <a:outerShdw blurRad="38100" dist="38100" dir="2700000" rotWithShape="0">
                    <a:srgbClr val="C0C0C0"/>
                  </a:outerShdw>
                </a:effectLst>
              </a:rPr>
              <a:t> Professor Bill Demshok PA-C. M.S.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/>
          </p:cNvSpPr>
          <p:nvPr>
            <p:ph type="title"/>
          </p:nvPr>
        </p:nvSpPr>
        <p:spPr>
          <a:xfrm>
            <a:off x="685800" y="-331926"/>
            <a:ext cx="7772400" cy="11430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Stress</a:t>
            </a:r>
          </a:p>
        </p:txBody>
      </p:sp>
      <p:sp>
        <p:nvSpPr>
          <p:cNvPr id="218" name="Shape 218"/>
          <p:cNvSpPr>
            <a:spLocks noGrp="1"/>
          </p:cNvSpPr>
          <p:nvPr>
            <p:ph type="body" idx="1"/>
          </p:nvPr>
        </p:nvSpPr>
        <p:spPr>
          <a:xfrm>
            <a:off x="722086" y="1641445"/>
            <a:ext cx="7736114" cy="5562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 dirty="0" smtClean="0"/>
              <a:t>“…</a:t>
            </a:r>
            <a:r>
              <a:rPr lang="en-US" sz="3200" dirty="0" smtClean="0"/>
              <a:t>a</a:t>
            </a:r>
            <a:r>
              <a:rPr sz="3200" dirty="0" smtClean="0"/>
              <a:t> </a:t>
            </a:r>
            <a:r>
              <a:rPr sz="3200" dirty="0"/>
              <a:t>reaction people may have when presented with work demands and pressures that are not matched to their knowledge and abilities and which challenge their abilities to cope.” </a:t>
            </a:r>
            <a:endParaRPr lang="en-US" sz="3200" dirty="0" smtClean="0"/>
          </a:p>
          <a:p>
            <a:pPr lvl="0">
              <a:defRPr sz="1800"/>
            </a:pPr>
            <a:r>
              <a:rPr sz="2800" dirty="0" smtClean="0"/>
              <a:t>W</a:t>
            </a:r>
            <a:r>
              <a:rPr lang="en-US" sz="2800" dirty="0" smtClean="0"/>
              <a:t>orld </a:t>
            </a:r>
            <a:r>
              <a:rPr sz="2800" dirty="0" smtClean="0"/>
              <a:t>H</a:t>
            </a:r>
            <a:r>
              <a:rPr lang="en-US" sz="2800" dirty="0" smtClean="0"/>
              <a:t>ealth </a:t>
            </a:r>
            <a:r>
              <a:rPr sz="2800" dirty="0" smtClean="0"/>
              <a:t>O</a:t>
            </a:r>
            <a:r>
              <a:rPr lang="en-US" sz="2800" dirty="0" smtClean="0"/>
              <a:t>rganization</a:t>
            </a:r>
            <a:endParaRPr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title"/>
          </p:nvPr>
        </p:nvSpPr>
        <p:spPr>
          <a:xfrm>
            <a:off x="728629" y="-297305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Negative Stress </a:t>
            </a:r>
          </a:p>
        </p:txBody>
      </p:sp>
      <p:sp>
        <p:nvSpPr>
          <p:cNvPr id="221" name="Shape 221"/>
          <p:cNvSpPr>
            <a:spLocks noGrp="1"/>
          </p:cNvSpPr>
          <p:nvPr>
            <p:ph type="body" idx="1"/>
          </p:nvPr>
        </p:nvSpPr>
        <p:spPr>
          <a:xfrm>
            <a:off x="533400" y="1828800"/>
            <a:ext cx="39243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2800"/>
              <a:t>Difficulty thinking</a:t>
            </a:r>
          </a:p>
          <a:p>
            <a:pPr lvl="0">
              <a:defRPr sz="1800"/>
            </a:pPr>
            <a:r>
              <a:rPr sz="2800"/>
              <a:t>Poor concentration</a:t>
            </a:r>
          </a:p>
          <a:p>
            <a:pPr lvl="0">
              <a:defRPr sz="1800"/>
            </a:pPr>
            <a:r>
              <a:rPr sz="2800"/>
              <a:t>Sleep disturbance</a:t>
            </a:r>
          </a:p>
          <a:p>
            <a:pPr lvl="0">
              <a:defRPr sz="1800"/>
            </a:pPr>
            <a:r>
              <a:rPr sz="2800"/>
              <a:t>Depression</a:t>
            </a:r>
          </a:p>
          <a:p>
            <a:pPr lvl="0">
              <a:defRPr sz="1800"/>
            </a:pPr>
            <a:r>
              <a:rPr sz="2800"/>
              <a:t>Increased/ decreased appetite</a:t>
            </a:r>
          </a:p>
          <a:p>
            <a:pPr lvl="0">
              <a:defRPr sz="1800"/>
            </a:pPr>
            <a:r>
              <a:rPr sz="2800"/>
              <a:t>Decreased immunity</a:t>
            </a:r>
          </a:p>
        </p:txBody>
      </p:sp>
      <p:sp>
        <p:nvSpPr>
          <p:cNvPr id="222" name="Shape 222"/>
          <p:cNvSpPr/>
          <p:nvPr/>
        </p:nvSpPr>
        <p:spPr>
          <a:xfrm>
            <a:off x="4610100" y="1828800"/>
            <a:ext cx="3924300" cy="2453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/>
              <a:t>Muscle tension 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/>
              <a:t>Fatigue 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/>
              <a:t>Decreased immunity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/>
              <a:t>Cold hands and feet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/>
              <a:t>Tachycardia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Negative Stress </a:t>
            </a:r>
          </a:p>
        </p:txBody>
      </p:sp>
      <p:sp>
        <p:nvSpPr>
          <p:cNvPr id="225" name="Shape 2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Manage stress before it manages you</a:t>
            </a:r>
          </a:p>
          <a:p>
            <a:pPr lvl="0">
              <a:defRPr sz="1800"/>
            </a:pPr>
            <a:r>
              <a:rPr sz="3200"/>
              <a:t>Awareness before sympathetic reaction occurs</a:t>
            </a:r>
          </a:p>
        </p:txBody>
      </p:sp>
      <p:sp>
        <p:nvSpPr>
          <p:cNvPr id="226" name="Shape 2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32</a:t>
            </a:fld>
            <a:endParaRPr sz="1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/>
          </p:cNvSpPr>
          <p:nvPr>
            <p:ph type="title"/>
          </p:nvPr>
        </p:nvSpPr>
        <p:spPr>
          <a:xfrm>
            <a:off x="609600" y="1676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722376">
              <a:defRPr sz="3476"/>
            </a:lvl1pPr>
          </a:lstStyle>
          <a:p>
            <a:pPr lvl="0">
              <a:defRPr sz="1800"/>
            </a:pPr>
            <a:r>
              <a:rPr sz="3476"/>
              <a:t>“At a cardiac arrest, the first procedure is to take your own pulse.”</a:t>
            </a:r>
          </a:p>
        </p:txBody>
      </p:sp>
      <p:sp>
        <p:nvSpPr>
          <p:cNvPr id="229" name="Shape 229"/>
          <p:cNvSpPr>
            <a:spLocks noGrp="1"/>
          </p:cNvSpPr>
          <p:nvPr>
            <p:ph type="body" idx="4294967295"/>
          </p:nvPr>
        </p:nvSpPr>
        <p:spPr>
          <a:xfrm>
            <a:off x="838200" y="4038600"/>
            <a:ext cx="7772400" cy="150018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buSzTx/>
              <a:buNone/>
              <a:defRPr sz="1800"/>
            </a:pPr>
            <a:r>
              <a:rPr sz="3200" b="1" i="1"/>
              <a:t>House of God</a:t>
            </a:r>
            <a:r>
              <a:rPr sz="3200"/>
              <a:t> by Samuel Shem</a:t>
            </a:r>
            <a:br>
              <a:rPr sz="3200"/>
            </a:br>
            <a:r>
              <a:rPr sz="3200"/>
              <a:t/>
            </a:r>
            <a:br>
              <a:rPr sz="3200"/>
            </a:br>
            <a:endParaRPr sz="32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Studies of Medical Students</a:t>
            </a:r>
          </a:p>
        </p:txBody>
      </p:sp>
      <p:sp>
        <p:nvSpPr>
          <p:cNvPr id="232" name="Shape 232"/>
          <p:cNvSpPr>
            <a:spLocks noGrp="1"/>
          </p:cNvSpPr>
          <p:nvPr>
            <p:ph type="body" idx="1"/>
          </p:nvPr>
        </p:nvSpPr>
        <p:spPr>
          <a:xfrm>
            <a:off x="685800" y="1872343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400" dirty="0"/>
              <a:t>No studies address PA students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400" dirty="0"/>
              <a:t>Depression during medical school increased from 13 to 24 %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Salt et al.  1984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400" dirty="0"/>
              <a:t>“Over the four years of medical school, 11% of the students met criteria for excessive drinking for at least one six-month period and 18% were identified as alcohol abusers by Research Diagnostic Criteria during the first two years. “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JAMA 1987;257:2921-2926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How To Land a Plane in the Hudson River</a:t>
            </a:r>
          </a:p>
        </p:txBody>
      </p:sp>
      <p:sp>
        <p:nvSpPr>
          <p:cNvPr id="235" name="Shape 235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/>
              <a:t>Great equipment</a:t>
            </a:r>
          </a:p>
          <a:p>
            <a:pPr lvl="0">
              <a:defRPr sz="1800"/>
            </a:pPr>
            <a:r>
              <a:rPr sz="3200"/>
              <a:t>Training and practice</a:t>
            </a:r>
          </a:p>
          <a:p>
            <a:pPr lvl="0">
              <a:defRPr sz="1800"/>
            </a:pPr>
            <a:r>
              <a:rPr sz="3200"/>
              <a:t>Experience</a:t>
            </a:r>
          </a:p>
          <a:p>
            <a:pPr lvl="0">
              <a:defRPr sz="1800"/>
            </a:pPr>
            <a:r>
              <a:rPr sz="3200"/>
              <a:t>Support </a:t>
            </a:r>
          </a:p>
          <a:p>
            <a:pPr lvl="0">
              <a:defRPr sz="1800"/>
            </a:pPr>
            <a:r>
              <a:rPr sz="3200"/>
              <a:t>Skill </a:t>
            </a:r>
          </a:p>
        </p:txBody>
      </p:sp>
      <p:pic>
        <p:nvPicPr>
          <p:cNvPr id="2" name="Picture 1" descr="http://media-cache-ak0.pinimg.com/736x/b4/ee/f6/b4eef6b788493213b227a099dfc74ead.jpg - Internet Explorer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1815" r="50476" b="37556"/>
          <a:stretch/>
        </p:blipFill>
        <p:spPr>
          <a:xfrm>
            <a:off x="3178629" y="3207657"/>
            <a:ext cx="5322666" cy="32116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38275" y="6419300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Captian</a:t>
            </a:r>
            <a:r>
              <a:rPr lang="en-US" dirty="0" smtClean="0"/>
              <a:t> </a:t>
            </a:r>
            <a:r>
              <a:rPr lang="en-US" dirty="0" err="1" smtClean="0"/>
              <a:t>Chesley</a:t>
            </a:r>
            <a:r>
              <a:rPr lang="en-US" dirty="0" smtClean="0"/>
              <a:t> </a:t>
            </a:r>
            <a:r>
              <a:rPr lang="en-US" dirty="0" err="1"/>
              <a:t>Sullenberger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“Pilot in Command”</a:t>
            </a:r>
          </a:p>
        </p:txBody>
      </p:sp>
      <p:sp>
        <p:nvSpPr>
          <p:cNvPr id="238" name="Shape 238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7772400" cy="518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514350" lvl="0" indent="-514350">
              <a:buAutoNum type="arabicPeriod"/>
              <a:defRPr sz="1800"/>
            </a:pPr>
            <a:r>
              <a:rPr sz="3200" b="1" i="1"/>
              <a:t>Taking command of breathing.</a:t>
            </a:r>
          </a:p>
          <a:p>
            <a:pPr marL="971550" lvl="1" indent="-514350">
              <a:spcBef>
                <a:spcPts val="600"/>
              </a:spcBef>
              <a:defRPr sz="1800"/>
            </a:pPr>
            <a:r>
              <a:rPr sz="2800" b="1"/>
              <a:t>Being </a:t>
            </a:r>
            <a:r>
              <a:rPr sz="2800" b="1" i="1"/>
              <a:t>aware</a:t>
            </a:r>
            <a:r>
              <a:rPr sz="2800" b="1"/>
              <a:t> of breathing rate</a:t>
            </a:r>
            <a:endParaRPr sz="2800"/>
          </a:p>
          <a:p>
            <a:pPr marL="971550" lvl="1" indent="-514350">
              <a:spcBef>
                <a:spcPts val="600"/>
              </a:spcBef>
              <a:defRPr sz="1800"/>
            </a:pPr>
            <a:r>
              <a:rPr sz="2800" b="1"/>
              <a:t>Taking slow, deep breaths</a:t>
            </a:r>
            <a:endParaRPr sz="2800"/>
          </a:p>
          <a:p>
            <a:pPr marL="514350" lvl="0" indent="-514350">
              <a:buAutoNum type="arabicPeriod" startAt="2"/>
              <a:defRPr sz="1800"/>
            </a:pPr>
            <a:r>
              <a:rPr sz="3200" b="1" i="1"/>
              <a:t>Taking command of muscle tension.</a:t>
            </a:r>
          </a:p>
          <a:p>
            <a:pPr marL="971550" lvl="1" indent="-514350">
              <a:spcBef>
                <a:spcPts val="600"/>
              </a:spcBef>
              <a:defRPr sz="1800"/>
            </a:pPr>
            <a:r>
              <a:rPr sz="2800" b="1"/>
              <a:t>Being </a:t>
            </a:r>
            <a:r>
              <a:rPr sz="2800" b="1" i="1"/>
              <a:t>aware</a:t>
            </a:r>
            <a:r>
              <a:rPr sz="2800" b="1"/>
              <a:t> of which muscles are tense</a:t>
            </a:r>
            <a:endParaRPr sz="2800"/>
          </a:p>
          <a:p>
            <a:pPr marL="971550" lvl="1" indent="-514350">
              <a:spcBef>
                <a:spcPts val="600"/>
              </a:spcBef>
              <a:defRPr sz="1800"/>
            </a:pPr>
            <a:r>
              <a:rPr sz="2800" b="1"/>
              <a:t>Letting go of muscle tension</a:t>
            </a:r>
            <a:endParaRPr sz="2800"/>
          </a:p>
          <a:p>
            <a:pPr marL="514350" lvl="0" indent="-514350">
              <a:spcBef>
                <a:spcPts val="600"/>
              </a:spcBef>
              <a:buSzTx/>
              <a:buNone/>
              <a:defRPr sz="1800"/>
            </a:pPr>
            <a:r>
              <a:rPr sz="2800"/>
              <a:t/>
            </a:r>
            <a:br>
              <a:rPr sz="2800"/>
            </a:br>
            <a:endParaRPr sz="2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xfrm>
            <a:off x="717921" y="-265184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742950" indent="-742950"/>
          </a:lstStyle>
          <a:p>
            <a:pPr lvl="0">
              <a:defRPr sz="1800"/>
            </a:pPr>
            <a:r>
              <a:rPr sz="4400"/>
              <a:t>"Pilot in Command"</a:t>
            </a:r>
          </a:p>
        </p:txBody>
      </p:sp>
      <p:sp>
        <p:nvSpPr>
          <p:cNvPr id="241" name="Shape 241"/>
          <p:cNvSpPr>
            <a:spLocks noGrp="1"/>
          </p:cNvSpPr>
          <p:nvPr>
            <p:ph type="body" idx="1"/>
          </p:nvPr>
        </p:nvSpPr>
        <p:spPr>
          <a:xfrm>
            <a:off x="723900" y="1507582"/>
            <a:ext cx="7696200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514350" lvl="0" indent="-514350">
              <a:buSzTx/>
              <a:buNone/>
              <a:defRPr sz="1800"/>
            </a:pPr>
            <a:r>
              <a:rPr sz="3200" b="1" i="1"/>
              <a:t>3. Taking command of cognitive processes.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 b="1"/>
              <a:t>Being </a:t>
            </a:r>
            <a:r>
              <a:rPr sz="2800" b="1" i="1"/>
              <a:t>aware</a:t>
            </a:r>
            <a:r>
              <a:rPr sz="2800" b="1"/>
              <a:t> of internal “self-talk”</a:t>
            </a:r>
            <a:endParaRPr sz="2800"/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 b="1"/>
              <a:t>Being honest about the situation</a:t>
            </a:r>
            <a:endParaRPr sz="2800"/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 b="1"/>
              <a:t>Changing focused, negative thinking, and self-defeating thoughts to open, positive thinking and intuitive creativity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/>
          </p:cNvSpPr>
          <p:nvPr>
            <p:ph type="title"/>
          </p:nvPr>
        </p:nvSpPr>
        <p:spPr>
          <a:xfrm>
            <a:off x="762000" y="-4572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 dirty="0"/>
              <a:t>Choosing Stress</a:t>
            </a:r>
          </a:p>
        </p:txBody>
      </p:sp>
      <p:sp>
        <p:nvSpPr>
          <p:cNvPr id="244" name="Shape 244"/>
          <p:cNvSpPr>
            <a:spLocks noGrp="1"/>
          </p:cNvSpPr>
          <p:nvPr>
            <p:ph type="body" idx="1"/>
          </p:nvPr>
        </p:nvSpPr>
        <p:spPr>
          <a:xfrm>
            <a:off x="685800" y="1284287"/>
            <a:ext cx="7772400" cy="41148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defTabSz="859536">
              <a:defRPr sz="1800"/>
            </a:pPr>
            <a:r>
              <a:rPr lang="en-US" sz="3008" dirty="0" smtClean="0"/>
              <a:t>…</a:t>
            </a:r>
            <a:r>
              <a:rPr sz="3008" dirty="0" smtClean="0"/>
              <a:t>becoming </a:t>
            </a:r>
            <a:r>
              <a:rPr sz="3008" dirty="0"/>
              <a:t>a PA</a:t>
            </a:r>
          </a:p>
          <a:p>
            <a:pPr marL="322325" lvl="0" indent="-322325" defTabSz="859536">
              <a:defRPr sz="1800"/>
            </a:pPr>
            <a:r>
              <a:rPr sz="3008" dirty="0" smtClean="0"/>
              <a:t>…getting </a:t>
            </a:r>
            <a:r>
              <a:rPr sz="3008" dirty="0"/>
              <a:t>married</a:t>
            </a:r>
          </a:p>
          <a:p>
            <a:pPr marL="322325" lvl="0" indent="-322325" defTabSz="859536">
              <a:defRPr sz="1800"/>
            </a:pPr>
            <a:r>
              <a:rPr sz="3008" dirty="0"/>
              <a:t>…having/ raising children</a:t>
            </a:r>
          </a:p>
          <a:p>
            <a:pPr marL="322325" lvl="0" indent="-322325" defTabSz="859536">
              <a:defRPr sz="1800"/>
            </a:pPr>
            <a:r>
              <a:rPr sz="3008" dirty="0"/>
              <a:t>…buying a house</a:t>
            </a:r>
          </a:p>
          <a:p>
            <a:pPr marL="322325" lvl="0" indent="-322325" defTabSz="859536">
              <a:defRPr sz="1800"/>
            </a:pPr>
            <a:r>
              <a:rPr sz="3008" dirty="0"/>
              <a:t>…difficulty saying “NO”</a:t>
            </a:r>
          </a:p>
          <a:p>
            <a:pPr marL="322325" lvl="0" indent="-322325" defTabSz="859536">
              <a:defRPr sz="1800"/>
            </a:pPr>
            <a:r>
              <a:rPr sz="3008" dirty="0"/>
              <a:t>…high achievers/ perfectionistic tendencies</a:t>
            </a:r>
          </a:p>
          <a:p>
            <a:pPr marL="322325" lvl="0" indent="-322325" defTabSz="859536">
              <a:defRPr sz="1800"/>
            </a:pPr>
            <a:r>
              <a:rPr sz="3008" dirty="0"/>
              <a:t>…taking a stand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build="p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/>
          </p:cNvSpPr>
          <p:nvPr>
            <p:ph type="title"/>
          </p:nvPr>
        </p:nvSpPr>
        <p:spPr>
          <a:xfrm>
            <a:off x="685800" y="17526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Take Care Of Yourself, So You Can Attend To Others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n-US" sz="4400" dirty="0" smtClean="0"/>
              <a:t>Learning Outcomes</a:t>
            </a:r>
            <a:endParaRPr sz="4400" dirty="0"/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600141" y="1900003"/>
            <a:ext cx="7696201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/>
              <a:t>Study/ learn effectively</a:t>
            </a:r>
          </a:p>
          <a:p>
            <a:pPr lvl="0">
              <a:defRPr sz="1800"/>
            </a:pPr>
            <a:r>
              <a:rPr sz="3200"/>
              <a:t>Test effectively</a:t>
            </a:r>
          </a:p>
          <a:p>
            <a:pPr lvl="0">
              <a:defRPr sz="1800"/>
            </a:pPr>
            <a:r>
              <a:rPr sz="3200"/>
              <a:t>Ameliorate negative stress</a:t>
            </a:r>
          </a:p>
          <a:p>
            <a:pPr lvl="0">
              <a:defRPr sz="1800"/>
            </a:pPr>
            <a:r>
              <a:rPr sz="3200"/>
              <a:t>Self care for optimal performance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HALT Needs Attention</a:t>
            </a:r>
          </a:p>
        </p:txBody>
      </p:sp>
      <p:sp>
        <p:nvSpPr>
          <p:cNvPr id="249" name="Shape 249"/>
          <p:cNvSpPr>
            <a:spLocks noGrp="1"/>
          </p:cNvSpPr>
          <p:nvPr>
            <p:ph type="body" idx="1"/>
          </p:nvPr>
        </p:nvSpPr>
        <p:spPr>
          <a:xfrm>
            <a:off x="685800" y="2461098"/>
            <a:ext cx="7696200" cy="302530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 dirty="0"/>
              <a:t>H </a:t>
            </a:r>
            <a:r>
              <a:rPr sz="3200" dirty="0" err="1"/>
              <a:t>ungry</a:t>
            </a:r>
            <a:endParaRPr sz="3200" dirty="0"/>
          </a:p>
          <a:p>
            <a:pPr lvl="0">
              <a:defRPr sz="1800"/>
            </a:pPr>
            <a:r>
              <a:rPr sz="3200" dirty="0"/>
              <a:t>A </a:t>
            </a:r>
            <a:r>
              <a:rPr sz="3200" dirty="0" err="1"/>
              <a:t>ngry</a:t>
            </a:r>
            <a:endParaRPr sz="3200" dirty="0"/>
          </a:p>
          <a:p>
            <a:pPr lvl="0">
              <a:defRPr sz="1800"/>
            </a:pPr>
            <a:r>
              <a:rPr sz="3200" dirty="0"/>
              <a:t>L </a:t>
            </a:r>
            <a:r>
              <a:rPr sz="3200" dirty="0" err="1"/>
              <a:t>onely</a:t>
            </a:r>
            <a:endParaRPr sz="3200" dirty="0"/>
          </a:p>
          <a:p>
            <a:pPr lvl="0">
              <a:defRPr sz="1800"/>
            </a:pPr>
            <a:r>
              <a:rPr sz="3200" dirty="0"/>
              <a:t>T </a:t>
            </a:r>
            <a:r>
              <a:rPr sz="3200" dirty="0" err="1"/>
              <a:t>ired</a:t>
            </a:r>
            <a:r>
              <a:rPr sz="32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title"/>
          </p:nvPr>
        </p:nvSpPr>
        <p:spPr>
          <a:xfrm>
            <a:off x="252919" y="152400"/>
            <a:ext cx="7303581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 dirty="0"/>
              <a:t>Stress Management Techniques</a:t>
            </a:r>
          </a:p>
        </p:txBody>
      </p:sp>
      <p:sp>
        <p:nvSpPr>
          <p:cNvPr id="252" name="Shape 252"/>
          <p:cNvSpPr>
            <a:spLocks noGrp="1"/>
          </p:cNvSpPr>
          <p:nvPr>
            <p:ph type="body" idx="1"/>
          </p:nvPr>
        </p:nvSpPr>
        <p:spPr>
          <a:xfrm>
            <a:off x="685800" y="2607012"/>
            <a:ext cx="3771900" cy="2879387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defRPr sz="1800"/>
            </a:pPr>
            <a:r>
              <a:rPr sz="2800" dirty="0" smtClean="0"/>
              <a:t>Exercise</a:t>
            </a:r>
            <a:r>
              <a:rPr lang="en-US" sz="2800" dirty="0" smtClean="0"/>
              <a:t>, Yoga, Tai Chi</a:t>
            </a:r>
            <a:endParaRPr sz="2800" dirty="0"/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Group </a:t>
            </a:r>
            <a:r>
              <a:rPr sz="2800" dirty="0" smtClean="0"/>
              <a:t>support</a:t>
            </a:r>
            <a:r>
              <a:rPr lang="en-US" sz="2800" dirty="0" smtClean="0"/>
              <a:t>/ talk with someone</a:t>
            </a:r>
            <a:endParaRPr sz="2800" dirty="0"/>
          </a:p>
          <a:p>
            <a:pPr lvl="0">
              <a:lnSpc>
                <a:spcPct val="90000"/>
              </a:lnSpc>
              <a:defRPr sz="1800"/>
            </a:pPr>
            <a:r>
              <a:rPr sz="2800" dirty="0" smtClean="0"/>
              <a:t>Cognitive </a:t>
            </a:r>
            <a:r>
              <a:rPr sz="2800" dirty="0"/>
              <a:t>Behavioral Therapy</a:t>
            </a:r>
          </a:p>
        </p:txBody>
      </p:sp>
      <p:sp>
        <p:nvSpPr>
          <p:cNvPr id="253" name="Shape 253"/>
          <p:cNvSpPr/>
          <p:nvPr/>
        </p:nvSpPr>
        <p:spPr>
          <a:xfrm>
            <a:off x="4637323" y="2031827"/>
            <a:ext cx="3771901" cy="2554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spcBef>
                <a:spcPts val="600"/>
              </a:spcBef>
            </a:pPr>
            <a:endParaRPr sz="2800" dirty="0"/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 dirty="0"/>
              <a:t>Prioritizing 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 dirty="0"/>
              <a:t>Nutrition </a:t>
            </a:r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sz="2800" dirty="0"/>
              <a:t>Prayer/ </a:t>
            </a:r>
            <a:r>
              <a:rPr sz="2800" dirty="0" smtClean="0"/>
              <a:t>spirituality</a:t>
            </a:r>
            <a:endParaRPr lang="en-US" sz="2800" dirty="0" smtClean="0"/>
          </a:p>
          <a:p>
            <a:pPr marL="342900" lvl="0" indent="-342900">
              <a:spcBef>
                <a:spcPts val="600"/>
              </a:spcBef>
              <a:buSzPct val="100000"/>
              <a:buChar char="•"/>
            </a:pPr>
            <a:r>
              <a:rPr lang="en-US" sz="2800" dirty="0" smtClean="0"/>
              <a:t>Massage line</a:t>
            </a:r>
            <a:endParaRPr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/>
          </p:cNvSpPr>
          <p:nvPr>
            <p:ph type="title"/>
          </p:nvPr>
        </p:nvSpPr>
        <p:spPr>
          <a:xfrm>
            <a:off x="289631" y="272274"/>
            <a:ext cx="7772401" cy="14478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Proven Strategies for Beating Stress</a:t>
            </a:r>
          </a:p>
        </p:txBody>
      </p:sp>
      <p:sp>
        <p:nvSpPr>
          <p:cNvPr id="256" name="Shape 256"/>
          <p:cNvSpPr>
            <a:spLocks noGrp="1"/>
          </p:cNvSpPr>
          <p:nvPr>
            <p:ph type="body" idx="1"/>
          </p:nvPr>
        </p:nvSpPr>
        <p:spPr>
          <a:xfrm>
            <a:off x="549060" y="2431914"/>
            <a:ext cx="7772400" cy="37118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36601" lvl="0" indent="-236601" defTabSz="841247">
              <a:spcBef>
                <a:spcPts val="600"/>
              </a:spcBef>
              <a:defRPr sz="1800"/>
            </a:pPr>
            <a:r>
              <a:rPr sz="2208" dirty="0"/>
              <a:t>“</a:t>
            </a:r>
            <a:r>
              <a:rPr sz="2576" dirty="0"/>
              <a:t>Small </a:t>
            </a:r>
            <a:r>
              <a:rPr sz="2576" dirty="0" smtClean="0"/>
              <a:t>escapes”</a:t>
            </a:r>
            <a:r>
              <a:rPr lang="en-US" sz="2576" dirty="0" smtClean="0"/>
              <a:t>: </a:t>
            </a:r>
            <a:r>
              <a:rPr sz="2576" dirty="0" smtClean="0"/>
              <a:t>movies</a:t>
            </a:r>
            <a:r>
              <a:rPr sz="2576" dirty="0"/>
              <a:t>, phone games, music</a:t>
            </a:r>
          </a:p>
          <a:p>
            <a:pPr marL="276034" lvl="0" indent="-276034" defTabSz="841247">
              <a:spcBef>
                <a:spcPts val="600"/>
              </a:spcBef>
              <a:defRPr sz="1800"/>
            </a:pPr>
            <a:r>
              <a:rPr sz="2576" dirty="0"/>
              <a:t>Deep breathing</a:t>
            </a:r>
          </a:p>
          <a:p>
            <a:pPr marL="276034" lvl="0" indent="-276034" defTabSz="841247">
              <a:spcBef>
                <a:spcPts val="600"/>
              </a:spcBef>
              <a:defRPr sz="1800"/>
            </a:pPr>
            <a:r>
              <a:rPr lang="en-US" sz="2576" dirty="0"/>
              <a:t>M</a:t>
            </a:r>
            <a:r>
              <a:rPr sz="2576" dirty="0" smtClean="0"/>
              <a:t>editation</a:t>
            </a:r>
            <a:endParaRPr lang="en-US" sz="2576" dirty="0" smtClean="0"/>
          </a:p>
          <a:p>
            <a:pPr marL="276034" lvl="0" indent="-276034" defTabSz="841247">
              <a:spcBef>
                <a:spcPts val="600"/>
              </a:spcBef>
              <a:defRPr sz="1800"/>
            </a:pPr>
            <a:r>
              <a:rPr sz="2576" dirty="0" smtClean="0"/>
              <a:t>Journaling</a:t>
            </a:r>
            <a:endParaRPr sz="2576" dirty="0"/>
          </a:p>
          <a:p>
            <a:pPr marL="276034" lvl="0" indent="-276034" defTabSz="841247">
              <a:spcBef>
                <a:spcPts val="600"/>
              </a:spcBef>
              <a:defRPr sz="1800"/>
            </a:pPr>
            <a:r>
              <a:rPr sz="2576" dirty="0"/>
              <a:t>Practice gratitude</a:t>
            </a:r>
          </a:p>
          <a:p>
            <a:pPr marL="276034" lvl="0" indent="-276034" defTabSz="841247">
              <a:spcBef>
                <a:spcPts val="600"/>
              </a:spcBef>
              <a:defRPr sz="1800"/>
            </a:pPr>
            <a:r>
              <a:rPr sz="2576" dirty="0" smtClean="0"/>
              <a:t>Get </a:t>
            </a:r>
            <a:r>
              <a:rPr sz="2576" dirty="0"/>
              <a:t>perspective- overcoming past </a:t>
            </a:r>
            <a:r>
              <a:rPr sz="2576" dirty="0" smtClean="0"/>
              <a:t>hardships</a:t>
            </a:r>
            <a:endParaRPr sz="2576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xfrm>
            <a:off x="214680" y="-123491"/>
            <a:ext cx="7772401" cy="1143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768095">
              <a:defRPr sz="3696"/>
            </a:lvl1pPr>
          </a:lstStyle>
          <a:p>
            <a:pPr lvl="0">
              <a:defRPr sz="1800"/>
            </a:pPr>
            <a:r>
              <a:rPr sz="3696" dirty="0"/>
              <a:t>Proven Strategies for Beating Stress</a:t>
            </a:r>
          </a:p>
        </p:txBody>
      </p:sp>
      <p:sp>
        <p:nvSpPr>
          <p:cNvPr id="261" name="Shape 261"/>
          <p:cNvSpPr>
            <a:spLocks noGrp="1"/>
          </p:cNvSpPr>
          <p:nvPr>
            <p:ph type="body" idx="1"/>
          </p:nvPr>
        </p:nvSpPr>
        <p:spPr>
          <a:xfrm>
            <a:off x="591992" y="2324911"/>
            <a:ext cx="7772401" cy="423673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smtClean="0"/>
              <a:t>Emote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/>
              <a:t>Laugh</a:t>
            </a:r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smtClean="0"/>
              <a:t>Eat healthy</a:t>
            </a:r>
            <a:r>
              <a:rPr lang="en-US" sz="2800" dirty="0" smtClean="0"/>
              <a:t>: be aware of stress eating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/>
              <a:t>+/ - coffee and chocolate</a:t>
            </a:r>
          </a:p>
          <a:p>
            <a:pPr marL="300037" lvl="0" indent="-300037">
              <a:spcBef>
                <a:spcPts val="600"/>
              </a:spcBef>
              <a:defRPr sz="1800"/>
            </a:pPr>
            <a:r>
              <a:rPr lang="en-US" sz="2800" dirty="0" smtClean="0"/>
              <a:t>Ritual </a:t>
            </a:r>
            <a:endParaRPr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6" y="-377372"/>
            <a:ext cx="7320604" cy="2227944"/>
          </a:xfrm>
        </p:spPr>
        <p:txBody>
          <a:bodyPr/>
          <a:lstStyle/>
          <a:p>
            <a:r>
              <a:rPr lang="en-US" dirty="0" smtClean="0"/>
              <a:t>Seven Minute Workout</a:t>
            </a:r>
            <a:endParaRPr lang="en-US" dirty="0"/>
          </a:p>
        </p:txBody>
      </p:sp>
      <p:sp>
        <p:nvSpPr>
          <p:cNvPr id="267" name="Shape 2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44</a:t>
            </a:fld>
            <a:endParaRPr sz="1400"/>
          </a:p>
        </p:txBody>
      </p:sp>
      <p:pic>
        <p:nvPicPr>
          <p:cNvPr id="268" name="pasted-image.jpg"/>
          <p:cNvPicPr/>
          <p:nvPr/>
        </p:nvPicPr>
        <p:blipFill rotWithShape="1">
          <a:blip r:embed="rId3">
            <a:extLst/>
          </a:blip>
          <a:srcRect l="16946" t="10824" r="19180" b="7179"/>
          <a:stretch/>
        </p:blipFill>
        <p:spPr>
          <a:xfrm>
            <a:off x="2080483" y="1994984"/>
            <a:ext cx="4978401" cy="43978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title"/>
          </p:nvPr>
        </p:nvSpPr>
        <p:spPr>
          <a:xfrm>
            <a:off x="723900" y="-283028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 dirty="0"/>
              <a:t>Mindfulness</a:t>
            </a:r>
          </a:p>
        </p:txBody>
      </p:sp>
      <p:sp>
        <p:nvSpPr>
          <p:cNvPr id="271" name="Shape 271"/>
          <p:cNvSpPr>
            <a:spLocks noGrp="1"/>
          </p:cNvSpPr>
          <p:nvPr>
            <p:ph type="body" idx="1"/>
          </p:nvPr>
        </p:nvSpPr>
        <p:spPr>
          <a:xfrm>
            <a:off x="723900" y="1600200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endParaRPr sz="2300" dirty="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800" dirty="0"/>
              <a:t>Emphasis on shifting attention to present moment in a nonjudgmental fashion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800" dirty="0"/>
              <a:t>Awareness of self and environment </a:t>
            </a:r>
            <a:r>
              <a:rPr sz="2800" dirty="0" smtClean="0"/>
              <a:t>key</a:t>
            </a:r>
            <a:endParaRPr lang="en-US" sz="2800" dirty="0" smtClean="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lang="en-US" sz="2800" dirty="0" smtClean="0"/>
              <a:t>Awareness first step in change</a:t>
            </a:r>
            <a:endParaRPr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739336" y="-747010"/>
            <a:ext cx="6870701" cy="16002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Meditation</a:t>
            </a:r>
          </a:p>
        </p:txBody>
      </p:sp>
      <p:sp>
        <p:nvSpPr>
          <p:cNvPr id="274" name="Shape 274"/>
          <p:cNvSpPr>
            <a:spLocks noGrp="1"/>
          </p:cNvSpPr>
          <p:nvPr>
            <p:ph type="body" idx="1"/>
          </p:nvPr>
        </p:nvSpPr>
        <p:spPr>
          <a:xfrm>
            <a:off x="304413" y="853191"/>
            <a:ext cx="8305801" cy="324307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 dirty="0"/>
              <a:t>A mental exercise to improve focus and evoke relaxation </a:t>
            </a:r>
          </a:p>
          <a:p>
            <a:pPr lvl="0">
              <a:defRPr sz="1800"/>
            </a:pPr>
            <a:r>
              <a:rPr sz="3200" dirty="0"/>
              <a:t>Involves settling the mind and focusing on a fixed object, repeated phrase, sensation </a:t>
            </a:r>
          </a:p>
          <a:p>
            <a:pPr lvl="0">
              <a:defRPr sz="1800"/>
            </a:pPr>
            <a:r>
              <a:rPr sz="3200" dirty="0"/>
              <a:t>Often combined with muscle relaxation</a:t>
            </a:r>
          </a:p>
          <a:p>
            <a:pPr lvl="0">
              <a:defRPr sz="1800"/>
            </a:pPr>
            <a:r>
              <a:rPr sz="3200" dirty="0"/>
              <a:t>One minute meditation </a:t>
            </a:r>
          </a:p>
        </p:txBody>
      </p:sp>
      <p:pic>
        <p:nvPicPr>
          <p:cNvPr id="275" name="image7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600" y="4267200"/>
            <a:ext cx="4412554" cy="24454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title"/>
          </p:nvPr>
        </p:nvSpPr>
        <p:spPr>
          <a:xfrm>
            <a:off x="685800" y="-3810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Role Of Sleep</a:t>
            </a:r>
          </a:p>
        </p:txBody>
      </p:sp>
      <p:sp>
        <p:nvSpPr>
          <p:cNvPr id="278" name="Shape 278"/>
          <p:cNvSpPr>
            <a:spLocks noGrp="1"/>
          </p:cNvSpPr>
          <p:nvPr>
            <p:ph type="body" idx="1"/>
          </p:nvPr>
        </p:nvSpPr>
        <p:spPr>
          <a:xfrm>
            <a:off x="685800" y="1955260"/>
            <a:ext cx="7696200" cy="361822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defRPr sz="1800"/>
            </a:pPr>
            <a:r>
              <a:rPr sz="2800" dirty="0"/>
              <a:t>Maximum performance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Essential for memory consolidation 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Studying at night more effective than </a:t>
            </a:r>
            <a:r>
              <a:rPr sz="2800" dirty="0" smtClean="0"/>
              <a:t>mornin</a:t>
            </a:r>
            <a:r>
              <a:rPr lang="en-US" sz="2800" dirty="0" smtClean="0"/>
              <a:t>gs</a:t>
            </a:r>
          </a:p>
          <a:p>
            <a:pPr lvl="0">
              <a:lnSpc>
                <a:spcPct val="90000"/>
              </a:lnSpc>
              <a:defRPr sz="1800"/>
            </a:pPr>
            <a:r>
              <a:rPr lang="en-US" sz="2800" dirty="0" smtClean="0"/>
              <a:t>Computer screens causing insomnia</a:t>
            </a:r>
            <a:endParaRPr sz="2800" dirty="0"/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Poor sleep means poor performance and more mistakes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400" dirty="0"/>
              <a:t>Impairment similar to alcohol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46743"/>
            <a:ext cx="6870700" cy="1752600"/>
          </a:xfrm>
        </p:spPr>
        <p:txBody>
          <a:bodyPr/>
          <a:lstStyle/>
          <a:p>
            <a:r>
              <a:rPr lang="en-US" dirty="0" smtClean="0"/>
              <a:t>Depression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548646"/>
            <a:ext cx="7696200" cy="4309353"/>
          </a:xfrm>
        </p:spPr>
        <p:txBody>
          <a:bodyPr/>
          <a:lstStyle/>
          <a:p>
            <a:r>
              <a:rPr lang="en-US" dirty="0" smtClean="0"/>
              <a:t>Get help</a:t>
            </a:r>
          </a:p>
          <a:p>
            <a:r>
              <a:rPr lang="en-US" dirty="0" smtClean="0"/>
              <a:t>Normal, temporary reaction to loss, overwhelming feeling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621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/>
          </p:cNvSpPr>
          <p:nvPr>
            <p:ph type="title"/>
          </p:nvPr>
        </p:nvSpPr>
        <p:spPr>
          <a:xfrm>
            <a:off x="671286" y="243114"/>
            <a:ext cx="6870700" cy="990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“Good Enough”</a:t>
            </a:r>
          </a:p>
        </p:txBody>
      </p:sp>
      <p:sp>
        <p:nvSpPr>
          <p:cNvPr id="281" name="Shape 281"/>
          <p:cNvSpPr>
            <a:spLocks noGrp="1"/>
          </p:cNvSpPr>
          <p:nvPr>
            <p:ph type="body" idx="1"/>
          </p:nvPr>
        </p:nvSpPr>
        <p:spPr>
          <a:xfrm>
            <a:off x="671286" y="2568102"/>
            <a:ext cx="7696201" cy="2718726"/>
          </a:xfrm>
          <a:prstGeom prst="rect">
            <a:avLst/>
          </a:prstGeom>
        </p:spPr>
        <p:txBody>
          <a:bodyPr lIns="0" tIns="0" rIns="0" bIns="0">
            <a:normAutofit fontScale="92500"/>
          </a:bodyPr>
          <a:lstStyle/>
          <a:p>
            <a:pPr marL="0" lvl="0" indent="0" algn="ctr">
              <a:buNone/>
              <a:defRPr sz="1800"/>
            </a:pPr>
            <a:r>
              <a:rPr sz="3200" dirty="0">
                <a:solidFill>
                  <a:srgbClr val="FF0000"/>
                </a:solidFill>
              </a:rPr>
              <a:t>The “A” addiction</a:t>
            </a:r>
          </a:p>
          <a:p>
            <a:pPr marL="0" lvl="0" indent="0" algn="ctr">
              <a:buNone/>
              <a:defRPr sz="1800"/>
            </a:pPr>
            <a:r>
              <a:rPr sz="3200" smtClean="0">
                <a:solidFill>
                  <a:srgbClr val="FF0000"/>
                </a:solidFill>
              </a:rPr>
              <a:t>“</a:t>
            </a:r>
            <a:r>
              <a:rPr sz="3200" dirty="0">
                <a:solidFill>
                  <a:srgbClr val="FF0000"/>
                </a:solidFill>
              </a:rPr>
              <a:t>What do you call the medical student  with the lowest GPA in a graduating class</a:t>
            </a:r>
            <a:r>
              <a:rPr sz="3200" dirty="0" smtClean="0">
                <a:solidFill>
                  <a:srgbClr val="FF0000"/>
                </a:solidFill>
              </a:rPr>
              <a:t>?”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0" algn="ctr">
              <a:defRPr sz="1800"/>
            </a:pPr>
            <a:endParaRPr lang="en-US" sz="3200" dirty="0" smtClean="0"/>
          </a:p>
          <a:p>
            <a:pPr marL="0" lvl="0" indent="0" algn="ctr">
              <a:buNone/>
              <a:defRPr sz="1800"/>
            </a:pPr>
            <a:r>
              <a:rPr lang="en-US" sz="3600" dirty="0" smtClean="0"/>
              <a:t>DOCTOR</a:t>
            </a:r>
            <a:endParaRPr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685800" y="-22860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PA Program: Didactic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90000"/>
              </a:lnSpc>
              <a:defRPr sz="1800"/>
            </a:pPr>
            <a:r>
              <a:rPr sz="2800" dirty="0"/>
              <a:t>Challenging course work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Retain large  amount of information and skills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Loss of free time 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Anxiety about failure</a:t>
            </a:r>
          </a:p>
          <a:p>
            <a:pPr lvl="0">
              <a:lnSpc>
                <a:spcPct val="90000"/>
              </a:lnSpc>
              <a:defRPr sz="1800"/>
            </a:pPr>
            <a:r>
              <a:rPr sz="2800" dirty="0"/>
              <a:t>High achieving personalities all </a:t>
            </a:r>
            <a:r>
              <a:rPr sz="2800" dirty="0" smtClean="0"/>
              <a:t>together</a:t>
            </a:r>
            <a:endParaRPr lang="en-US" sz="2800" dirty="0" smtClean="0"/>
          </a:p>
          <a:p>
            <a:pPr lvl="0">
              <a:lnSpc>
                <a:spcPct val="90000"/>
              </a:lnSpc>
              <a:defRPr sz="1800"/>
            </a:pPr>
            <a:r>
              <a:rPr lang="en-US" sz="2800" dirty="0" smtClean="0"/>
              <a:t>New, different fellow students, faculty, staff</a:t>
            </a:r>
          </a:p>
          <a:p>
            <a:pPr lvl="0">
              <a:lnSpc>
                <a:spcPct val="90000"/>
              </a:lnSpc>
              <a:defRPr sz="1800"/>
            </a:pPr>
            <a:endParaRPr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Summary</a:t>
            </a:r>
          </a:p>
        </p:txBody>
      </p:sp>
      <p:sp>
        <p:nvSpPr>
          <p:cNvPr id="284" name="Shape 284"/>
          <p:cNvSpPr>
            <a:spLocks noGrp="1"/>
          </p:cNvSpPr>
          <p:nvPr>
            <p:ph type="body" idx="1"/>
          </p:nvPr>
        </p:nvSpPr>
        <p:spPr>
          <a:xfrm>
            <a:off x="362381" y="1269773"/>
            <a:ext cx="8534401" cy="41148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Awareness: breathe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HALT ASAP, wait for a reset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Get in the zone: choose stressors wisely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Increase support to decrease strain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Change automatic thoughts and optimism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 Engage in de-stressing activities:</a:t>
            </a:r>
          </a:p>
          <a:p>
            <a:pPr marL="557212" lvl="1" indent="-214312" defTabSz="685800">
              <a:spcBef>
                <a:spcPts val="500"/>
              </a:spcBef>
              <a:defRPr sz="1800"/>
            </a:pPr>
            <a:r>
              <a:rPr lang="en-US" sz="2100" dirty="0"/>
              <a:t>E</a:t>
            </a:r>
            <a:r>
              <a:rPr sz="2100" dirty="0" smtClean="0"/>
              <a:t>xercise</a:t>
            </a:r>
            <a:r>
              <a:rPr sz="2100" dirty="0"/>
              <a:t>, sharing my thoughts and feelings, laugh, disengage, spiritual practice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Anticipate and plan for problems</a:t>
            </a:r>
          </a:p>
          <a:p>
            <a:pPr marL="257175" lvl="0" indent="-257175" defTabSz="685800">
              <a:spcBef>
                <a:spcPts val="500"/>
              </a:spcBef>
              <a:defRPr sz="1800"/>
            </a:pPr>
            <a:r>
              <a:rPr sz="2400" dirty="0"/>
              <a:t>Practice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image8.jpeg" descr="C:\Documents and Settings\wdemshok\Desktop\dog_on_petals[1]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28813" y="0"/>
            <a:ext cx="5284788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xfrm>
            <a:off x="696507" y="-920825"/>
            <a:ext cx="6870701" cy="17526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Engage to Learn</a:t>
            </a:r>
          </a:p>
        </p:txBody>
      </p:sp>
      <p:sp>
        <p:nvSpPr>
          <p:cNvPr id="134" name="Shape 134"/>
          <p:cNvSpPr>
            <a:spLocks noGrp="1"/>
          </p:cNvSpPr>
          <p:nvPr>
            <p:ph type="body" idx="1"/>
          </p:nvPr>
        </p:nvSpPr>
        <p:spPr>
          <a:xfrm>
            <a:off x="1796715" y="1063032"/>
            <a:ext cx="6694141" cy="547419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Writing notes&gt; typing </a:t>
            </a:r>
            <a:r>
              <a:rPr sz="3200" dirty="0" smtClean="0"/>
              <a:t>notes</a:t>
            </a:r>
            <a:endParaRPr lang="en-US" dirty="0"/>
          </a:p>
          <a:p>
            <a:pPr lvl="0">
              <a:defRPr sz="1800"/>
            </a:pPr>
            <a:r>
              <a:rPr lang="en-US" sz="3200" dirty="0" smtClean="0"/>
              <a:t>Reading from books vs computers</a:t>
            </a:r>
            <a:r>
              <a:rPr sz="3200" dirty="0" smtClean="0"/>
              <a:t> </a:t>
            </a:r>
            <a:endParaRPr sz="3200" dirty="0"/>
          </a:p>
          <a:p>
            <a:pPr lvl="0">
              <a:defRPr sz="1800"/>
            </a:pPr>
            <a:r>
              <a:rPr sz="3200" dirty="0"/>
              <a:t>Speaking mentally or physically</a:t>
            </a:r>
          </a:p>
          <a:p>
            <a:pPr lvl="0">
              <a:defRPr sz="1800"/>
            </a:pPr>
            <a:r>
              <a:rPr sz="3200" dirty="0"/>
              <a:t>Imagining</a:t>
            </a:r>
          </a:p>
          <a:p>
            <a:pPr lvl="0">
              <a:defRPr sz="1800"/>
            </a:pPr>
            <a:r>
              <a:rPr sz="3200" dirty="0"/>
              <a:t>Singing</a:t>
            </a:r>
          </a:p>
          <a:p>
            <a:pPr lvl="0">
              <a:defRPr sz="1800"/>
            </a:pPr>
            <a:r>
              <a:rPr sz="3200" dirty="0" smtClean="0"/>
              <a:t>Research</a:t>
            </a:r>
            <a:endParaRPr sz="3200" dirty="0"/>
          </a:p>
          <a:p>
            <a:pPr lvl="0">
              <a:defRPr sz="1800"/>
            </a:pPr>
            <a:r>
              <a:rPr sz="3200" dirty="0"/>
              <a:t>Drawing </a:t>
            </a:r>
          </a:p>
          <a:p>
            <a:pPr lvl="0">
              <a:defRPr sz="1800"/>
            </a:pPr>
            <a:r>
              <a:rPr sz="3200" dirty="0" smtClean="0"/>
              <a:t>Asking</a:t>
            </a:r>
            <a:r>
              <a:rPr lang="en-US" sz="3200" dirty="0" smtClean="0"/>
              <a:t> a</a:t>
            </a:r>
            <a:r>
              <a:rPr sz="3200" dirty="0" smtClean="0"/>
              <a:t> presenter</a:t>
            </a:r>
            <a:r>
              <a:rPr lang="en-US" sz="3200" dirty="0" smtClean="0"/>
              <a:t>/ being asked a </a:t>
            </a:r>
            <a:r>
              <a:rPr sz="3200" dirty="0" smtClean="0"/>
              <a:t>question</a:t>
            </a:r>
            <a:endParaRPr sz="3200" dirty="0"/>
          </a:p>
          <a:p>
            <a:pPr lvl="0">
              <a:defRPr sz="1800"/>
            </a:pPr>
            <a:r>
              <a:rPr sz="3200" dirty="0"/>
              <a:t>Practicing  </a:t>
            </a:r>
          </a:p>
        </p:txBody>
      </p:sp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  <a:t>6</a:t>
            </a:fld>
            <a:endParaRPr sz="1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709863" y="-304800"/>
            <a:ext cx="6870701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Study Strategies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idx="1"/>
          </p:nvPr>
        </p:nvSpPr>
        <p:spPr>
          <a:xfrm>
            <a:off x="589434" y="1507582"/>
            <a:ext cx="7696201" cy="365760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25754" lvl="0" indent="-325754" defTabSz="868680">
              <a:defRPr sz="1800"/>
            </a:pPr>
            <a:r>
              <a:rPr sz="3040" dirty="0"/>
              <a:t>Take frequent study  breaks: every 30-40 minutes</a:t>
            </a:r>
          </a:p>
          <a:p>
            <a:pPr marL="325754" lvl="0" indent="-325754" defTabSz="868680">
              <a:defRPr sz="1800"/>
            </a:pPr>
            <a:r>
              <a:rPr sz="3040" dirty="0"/>
              <a:t>Study in blocks</a:t>
            </a:r>
          </a:p>
          <a:p>
            <a:pPr marL="325754" lvl="0" indent="-325754" defTabSz="868680">
              <a:defRPr sz="1800"/>
            </a:pPr>
            <a:r>
              <a:rPr sz="3040" dirty="0" smtClean="0"/>
              <a:t>Use </a:t>
            </a:r>
            <a:r>
              <a:rPr sz="3040" dirty="0"/>
              <a:t>a dedicated study spot</a:t>
            </a:r>
          </a:p>
          <a:p>
            <a:pPr marL="705802" lvl="1" indent="-271462" defTabSz="868680">
              <a:spcBef>
                <a:spcPts val="600"/>
              </a:spcBef>
              <a:defRPr sz="1800"/>
            </a:pPr>
            <a:r>
              <a:rPr sz="2660" dirty="0"/>
              <a:t>Good lighting, comfortable </a:t>
            </a:r>
          </a:p>
          <a:p>
            <a:pPr marL="325754" lvl="0" indent="-325754" defTabSz="868680">
              <a:defRPr sz="1800"/>
            </a:pPr>
            <a:r>
              <a:rPr sz="3040" dirty="0"/>
              <a:t>Minimize distractions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xfrm>
            <a:off x="594360" y="-213360"/>
            <a:ext cx="6870700" cy="1600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n-US" sz="4400" dirty="0" smtClean="0"/>
              <a:t>Study Strategies:</a:t>
            </a:r>
            <a:br>
              <a:rPr lang="en-US" sz="4400" dirty="0" smtClean="0"/>
            </a:br>
            <a:r>
              <a:rPr sz="4400" dirty="0" smtClean="0"/>
              <a:t>Frequent </a:t>
            </a:r>
            <a:r>
              <a:rPr sz="4400" dirty="0"/>
              <a:t>Review</a:t>
            </a:r>
          </a:p>
        </p:txBody>
      </p:sp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spcBef>
                <a:spcPts val="600"/>
              </a:spcBef>
              <a:defRPr sz="1800"/>
            </a:pPr>
            <a:r>
              <a:rPr sz="2900" dirty="0"/>
              <a:t>Enhances retention and saves time</a:t>
            </a:r>
          </a:p>
          <a:p>
            <a:pPr lvl="0">
              <a:spcBef>
                <a:spcPts val="600"/>
              </a:spcBef>
              <a:defRPr sz="1800"/>
            </a:pPr>
            <a:r>
              <a:rPr sz="2900" dirty="0"/>
              <a:t>Learning items once and reviewing </a:t>
            </a:r>
            <a:r>
              <a:rPr sz="2900" dirty="0" smtClean="0"/>
              <a:t>more </a:t>
            </a:r>
            <a:r>
              <a:rPr sz="2900" dirty="0"/>
              <a:t>effective than learning weeks after material covered. </a:t>
            </a:r>
          </a:p>
          <a:p>
            <a:pPr lvl="0">
              <a:spcBef>
                <a:spcPts val="600"/>
              </a:spcBef>
              <a:defRPr sz="1800"/>
            </a:pPr>
            <a:r>
              <a:rPr sz="2900" dirty="0"/>
              <a:t>Review course goals frequently</a:t>
            </a:r>
          </a:p>
          <a:p>
            <a:pPr lvl="0">
              <a:spcBef>
                <a:spcPts val="600"/>
              </a:spcBef>
              <a:defRPr sz="1800"/>
            </a:pPr>
            <a:r>
              <a:rPr sz="2900" dirty="0"/>
              <a:t>Review material before and after lecture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228600" y="361170"/>
            <a:ext cx="8229600" cy="6675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/>
              <a:t>The Forgetting Curve</a:t>
            </a:r>
          </a:p>
        </p:txBody>
      </p:sp>
      <p:pic>
        <p:nvPicPr>
          <p:cNvPr id="153" name="image1.gif" descr="forge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900" y="1028681"/>
            <a:ext cx="6477000" cy="4499728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1600200" y="5963015"/>
            <a:ext cx="830580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>
                <a:solidFill>
                  <a:srgbClr val="DBC000"/>
                </a:solidFill>
              </a:rPr>
              <a:t>The amount recalled when </a:t>
            </a:r>
            <a:r>
              <a:rPr dirty="0" smtClean="0">
                <a:solidFill>
                  <a:srgbClr val="DBC000"/>
                </a:solidFill>
              </a:rPr>
              <a:t>N</a:t>
            </a:r>
            <a:r>
              <a:rPr lang="en-US" dirty="0" smtClean="0">
                <a:solidFill>
                  <a:srgbClr val="DBC000"/>
                </a:solidFill>
              </a:rPr>
              <a:t>o</a:t>
            </a:r>
            <a:r>
              <a:rPr dirty="0" smtClean="0">
                <a:solidFill>
                  <a:srgbClr val="DBC000"/>
                </a:solidFill>
              </a:rPr>
              <a:t> </a:t>
            </a:r>
            <a:r>
              <a:rPr dirty="0">
                <a:solidFill>
                  <a:srgbClr val="DBC000"/>
                </a:solidFill>
              </a:rPr>
              <a:t>material was reviewed</a:t>
            </a:r>
          </a:p>
          <a:p>
            <a:pPr lvl="0"/>
            <a:r>
              <a:rPr dirty="0">
                <a:solidFill>
                  <a:srgbClr val="BF0000"/>
                </a:solidFill>
              </a:rPr>
              <a:t>The amount recalled when the material was reviewed </a:t>
            </a:r>
          </a:p>
        </p:txBody>
      </p:sp>
      <p:sp>
        <p:nvSpPr>
          <p:cNvPr id="155" name="Shape 155"/>
          <p:cNvSpPr/>
          <p:nvPr/>
        </p:nvSpPr>
        <p:spPr>
          <a:xfrm>
            <a:off x="4953000" y="6553200"/>
            <a:ext cx="3962400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http://www.ucc.vt.edu/lynch/SSForgetting.htm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2.0.3121"/>
  <p:tag name="PPTVERSION" val="15"/>
  <p:tag name="TPOS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D12DD7D415F64DBBA8FF40717E8173B2&lt;/guid&gt;&#10;        &lt;description /&gt;&#10;        &lt;date&gt;8/13/2015 1:45:53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372AE5262994D94B50268356C3587CD&lt;/guid&gt;&#10;            &lt;repollguid&gt;D79DA709E09E4B4BB6FEEA66A7D95E96&lt;/repollguid&gt;&#10;            &lt;sourceid&gt;93D5043529B1441DA8F6DD60147FCBF6&lt;/sourceid&gt;&#10;            &lt;questiontext&gt;What is your primary  learning style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9905615B0C4142F7A23960F4C7DBFF03&lt;/guid&gt;&#10;                    &lt;answertext&gt;Visual&lt;/answertext&gt;&#10;                    &lt;valuetype&gt;0&lt;/valuetype&gt;&#10;                &lt;/answer&gt;&#10;                &lt;answer&gt;&#10;                    &lt;guid&gt;13E6A5D9767842B28C5E5F29021E552F&lt;/guid&gt;&#10;                    &lt;answertext&gt;Aural&lt;/answertext&gt;&#10;                    &lt;valuetype&gt;0&lt;/valuetype&gt;&#10;                &lt;/answer&gt;&#10;                &lt;answer&gt;&#10;                    &lt;guid&gt;D2E579F010F040E2B3AED164658DEE38&lt;/guid&gt;&#10;                    &lt;answertext&gt;Read/write&lt;/answertext&gt;&#10;                    &lt;valuetype&gt;0&lt;/valuetype&gt;&#10;                &lt;/answer&gt;&#10;                &lt;answer&gt;&#10;                    &lt;guid&gt;A6C429D1342E43648183F3C0E56283B5&lt;/guid&gt;&#10;                    &lt;answertext&gt;Kinesthetic&lt;/answertext&gt;&#10;                    &lt;valuetype&gt;0&lt;/valuetype&gt;&#10;                &lt;/answer&gt;&#10;                &lt;answer&gt;&#10;                    &lt;guid&gt;0B19B1E827834DA19BC130A28CAB444A&lt;/guid&gt;&#10;                    &lt;answertext&gt;Combinatio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EF66"/>
      </a:accent1>
      <a:accent2>
        <a:srgbClr val="000000"/>
      </a:accent2>
      <a:accent3>
        <a:srgbClr val="FFFFFF"/>
      </a:accent3>
      <a:accent4>
        <a:srgbClr val="707070"/>
      </a:accent4>
      <a:accent5>
        <a:srgbClr val="FFF6B8"/>
      </a:accent5>
      <a:accent6>
        <a:srgbClr val="919191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EF66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EF66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EF66"/>
      </a:accent1>
      <a:accent2>
        <a:srgbClr val="000000"/>
      </a:accent2>
      <a:accent3>
        <a:srgbClr val="FFFFFF"/>
      </a:accent3>
      <a:accent4>
        <a:srgbClr val="707070"/>
      </a:accent4>
      <a:accent5>
        <a:srgbClr val="FFF6B8"/>
      </a:accent5>
      <a:accent6>
        <a:srgbClr val="919191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EF66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EF66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1335</Words>
  <Application>Microsoft Office PowerPoint</Application>
  <PresentationFormat>On-screen Show (4:3)</PresentationFormat>
  <Paragraphs>264</Paragraphs>
  <Slides>51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Calibri</vt:lpstr>
      <vt:lpstr>Helvetica</vt:lpstr>
      <vt:lpstr>Helvetica Neue</vt:lpstr>
      <vt:lpstr>Times New Roman</vt:lpstr>
      <vt:lpstr>Default</vt:lpstr>
      <vt:lpstr>Chart</vt:lpstr>
      <vt:lpstr>PLEASE NOTE</vt:lpstr>
      <vt:lpstr>PowerPoint Presentation</vt:lpstr>
      <vt:lpstr>Survival Skills for PA Program</vt:lpstr>
      <vt:lpstr>Learning Outcomes</vt:lpstr>
      <vt:lpstr>PA Program: Didactic</vt:lpstr>
      <vt:lpstr>Engage to Learn</vt:lpstr>
      <vt:lpstr>Study Strategies</vt:lpstr>
      <vt:lpstr>Study Strategies: Frequent Review</vt:lpstr>
      <vt:lpstr>The Forgetting Curve</vt:lpstr>
      <vt:lpstr>Effective Study Strategies</vt:lpstr>
      <vt:lpstr>Memorization</vt:lpstr>
      <vt:lpstr>Effective Study Strategies</vt:lpstr>
      <vt:lpstr>PowerPoint Presentation</vt:lpstr>
      <vt:lpstr>http://www.glasgowcomascale.org/self-test/</vt:lpstr>
      <vt:lpstr>Time Management</vt:lpstr>
      <vt:lpstr>Self-Assessment/Tutoring </vt:lpstr>
      <vt:lpstr>Memorization</vt:lpstr>
      <vt:lpstr>VARK</vt:lpstr>
      <vt:lpstr>What is your primary  learning style?</vt:lpstr>
      <vt:lpstr>Test Taking</vt:lpstr>
      <vt:lpstr>Test Taking Strategies</vt:lpstr>
      <vt:lpstr>Hints About the Exam</vt:lpstr>
      <vt:lpstr>Before the Test</vt:lpstr>
      <vt:lpstr>During Test</vt:lpstr>
      <vt:lpstr>During the Test </vt:lpstr>
      <vt:lpstr>During the Test</vt:lpstr>
      <vt:lpstr>Managing Stress </vt:lpstr>
      <vt:lpstr>PowerPoint Presentation</vt:lpstr>
      <vt:lpstr>Stress</vt:lpstr>
      <vt:lpstr>Stress</vt:lpstr>
      <vt:lpstr>Negative Stress </vt:lpstr>
      <vt:lpstr>Negative Stress </vt:lpstr>
      <vt:lpstr>“At a cardiac arrest, the first procedure is to take your own pulse.”</vt:lpstr>
      <vt:lpstr>Studies of Medical Students</vt:lpstr>
      <vt:lpstr>How To Land a Plane in the Hudson River</vt:lpstr>
      <vt:lpstr>“Pilot in Command”</vt:lpstr>
      <vt:lpstr>"Pilot in Command"</vt:lpstr>
      <vt:lpstr>Choosing Stress</vt:lpstr>
      <vt:lpstr>Take Care Of Yourself, So You Can Attend To Others</vt:lpstr>
      <vt:lpstr>HALT Needs Attention</vt:lpstr>
      <vt:lpstr>Stress Management Techniques</vt:lpstr>
      <vt:lpstr>Proven Strategies for Beating Stress</vt:lpstr>
      <vt:lpstr>Proven Strategies for Beating Stress</vt:lpstr>
      <vt:lpstr>Seven Minute Workout</vt:lpstr>
      <vt:lpstr>Mindfulness</vt:lpstr>
      <vt:lpstr>Meditation</vt:lpstr>
      <vt:lpstr>Role Of Sleep</vt:lpstr>
      <vt:lpstr>Depression</vt:lpstr>
      <vt:lpstr>“Good Enough”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Skills for PA School</dc:title>
  <dc:creator>Demshok, William J</dc:creator>
  <cp:lastModifiedBy>Grace</cp:lastModifiedBy>
  <cp:revision>6</cp:revision>
  <dcterms:modified xsi:type="dcterms:W3CDTF">2015-08-19T02:11:56Z</dcterms:modified>
</cp:coreProperties>
</file>